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9" r:id="rId4"/>
    <p:sldId id="257" r:id="rId5"/>
    <p:sldId id="258" r:id="rId6"/>
    <p:sldId id="259" r:id="rId7"/>
    <p:sldId id="267" r:id="rId8"/>
    <p:sldId id="268" r:id="rId9"/>
    <p:sldId id="263" r:id="rId10"/>
    <p:sldId id="264" r:id="rId11"/>
    <p:sldId id="265" r:id="rId12"/>
    <p:sldId id="266" r:id="rId13"/>
    <p:sldId id="260" r:id="rId14"/>
    <p:sldId id="261" r:id="rId15"/>
    <p:sldId id="262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4A9D0-CF38-48CC-9556-B52B32B25BA5}" v="102" dt="2022-07-29T16:13:14.4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racio Dalmasso" userId="921467b7b9b3a7c7" providerId="LiveId" clId="{31B4A9D0-CF38-48CC-9556-B52B32B25BA5}"/>
    <pc:docChg chg="undo redo custSel addSld delSld modSld sldOrd">
      <pc:chgData name="Horacio Dalmasso" userId="921467b7b9b3a7c7" providerId="LiveId" clId="{31B4A9D0-CF38-48CC-9556-B52B32B25BA5}" dt="2022-07-29T16:13:14.499" v="487"/>
      <pc:docMkLst>
        <pc:docMk/>
      </pc:docMkLst>
      <pc:sldChg chg="ord">
        <pc:chgData name="Horacio Dalmasso" userId="921467b7b9b3a7c7" providerId="LiveId" clId="{31B4A9D0-CF38-48CC-9556-B52B32B25BA5}" dt="2022-07-29T15:57:42.195" v="453"/>
        <pc:sldMkLst>
          <pc:docMk/>
          <pc:sldMk cId="3721314674" sldId="256"/>
        </pc:sldMkLst>
      </pc:sldChg>
      <pc:sldChg chg="addSp delSp modSp add del mod setBg modAnim chgLayout">
        <pc:chgData name="Horacio Dalmasso" userId="921467b7b9b3a7c7" providerId="LiveId" clId="{31B4A9D0-CF38-48CC-9556-B52B32B25BA5}" dt="2022-07-29T16:09:08.375" v="473"/>
        <pc:sldMkLst>
          <pc:docMk/>
          <pc:sldMk cId="2435189752" sldId="263"/>
        </pc:sldMkLst>
        <pc:spChg chg="mod ord">
          <ac:chgData name="Horacio Dalmasso" userId="921467b7b9b3a7c7" providerId="LiveId" clId="{31B4A9D0-CF38-48CC-9556-B52B32B25BA5}" dt="2022-07-29T14:24:29.730" v="12" actId="700"/>
          <ac:spMkLst>
            <pc:docMk/>
            <pc:sldMk cId="2435189752" sldId="263"/>
            <ac:spMk id="2" creationId="{AEAE316B-061B-EA84-CDF2-1CCEB03A2B4C}"/>
          </ac:spMkLst>
        </pc:spChg>
        <pc:spChg chg="mod ord">
          <ac:chgData name="Horacio Dalmasso" userId="921467b7b9b3a7c7" providerId="LiveId" clId="{31B4A9D0-CF38-48CC-9556-B52B32B25BA5}" dt="2022-07-29T15:54:04.604" v="440" actId="123"/>
          <ac:spMkLst>
            <pc:docMk/>
            <pc:sldMk cId="2435189752" sldId="263"/>
            <ac:spMk id="3" creationId="{E66C72F5-593E-7E3A-984F-996A1289C6E2}"/>
          </ac:spMkLst>
        </pc:spChg>
        <pc:spChg chg="add del mod">
          <ac:chgData name="Horacio Dalmasso" userId="921467b7b9b3a7c7" providerId="LiveId" clId="{31B4A9D0-CF38-48CC-9556-B52B32B25BA5}" dt="2022-07-29T14:24:13.864" v="9"/>
          <ac:spMkLst>
            <pc:docMk/>
            <pc:sldMk cId="2435189752" sldId="263"/>
            <ac:spMk id="4" creationId="{2B5D6CA2-FC30-C94D-E4FC-C0DBC128947B}"/>
          </ac:spMkLst>
        </pc:spChg>
        <pc:spChg chg="add del mod">
          <ac:chgData name="Horacio Dalmasso" userId="921467b7b9b3a7c7" providerId="LiveId" clId="{31B4A9D0-CF38-48CC-9556-B52B32B25BA5}" dt="2022-07-29T14:24:13.864" v="9"/>
          <ac:spMkLst>
            <pc:docMk/>
            <pc:sldMk cId="2435189752" sldId="263"/>
            <ac:spMk id="5" creationId="{8BA9D3B3-FE48-4438-BC88-FA1A2BF23466}"/>
          </ac:spMkLst>
        </pc:spChg>
        <pc:spChg chg="add del mod ord">
          <ac:chgData name="Horacio Dalmasso" userId="921467b7b9b3a7c7" providerId="LiveId" clId="{31B4A9D0-CF38-48CC-9556-B52B32B25BA5}" dt="2022-07-29T14:24:29.730" v="12" actId="700"/>
          <ac:spMkLst>
            <pc:docMk/>
            <pc:sldMk cId="2435189752" sldId="263"/>
            <ac:spMk id="6" creationId="{9C0461FC-0117-78E7-CE87-8882E93DAB56}"/>
          </ac:spMkLst>
        </pc:spChg>
        <pc:picChg chg="add mod ord">
          <ac:chgData name="Horacio Dalmasso" userId="921467b7b9b3a7c7" providerId="LiveId" clId="{31B4A9D0-CF38-48CC-9556-B52B32B25BA5}" dt="2022-07-29T14:27:12.714" v="15" actId="167"/>
          <ac:picMkLst>
            <pc:docMk/>
            <pc:sldMk cId="2435189752" sldId="263"/>
            <ac:picMk id="7" creationId="{1D8A07D5-995A-F669-5EBA-E3BBC6B53664}"/>
          </ac:picMkLst>
        </pc:picChg>
      </pc:sldChg>
      <pc:sldChg chg="addSp modSp add mod">
        <pc:chgData name="Horacio Dalmasso" userId="921467b7b9b3a7c7" providerId="LiveId" clId="{31B4A9D0-CF38-48CC-9556-B52B32B25BA5}" dt="2022-07-29T15:54:17.056" v="441" actId="123"/>
        <pc:sldMkLst>
          <pc:docMk/>
          <pc:sldMk cId="972317813" sldId="264"/>
        </pc:sldMkLst>
        <pc:spChg chg="mod">
          <ac:chgData name="Horacio Dalmasso" userId="921467b7b9b3a7c7" providerId="LiveId" clId="{31B4A9D0-CF38-48CC-9556-B52B32B25BA5}" dt="2022-07-29T15:50:43.026" v="431" actId="27636"/>
          <ac:spMkLst>
            <pc:docMk/>
            <pc:sldMk cId="972317813" sldId="264"/>
            <ac:spMk id="2" creationId="{9D82DD5D-065B-E417-58EA-D7147754BEBA}"/>
          </ac:spMkLst>
        </pc:spChg>
        <pc:spChg chg="mod">
          <ac:chgData name="Horacio Dalmasso" userId="921467b7b9b3a7c7" providerId="LiveId" clId="{31B4A9D0-CF38-48CC-9556-B52B32B25BA5}" dt="2022-07-29T15:54:17.056" v="441" actId="123"/>
          <ac:spMkLst>
            <pc:docMk/>
            <pc:sldMk cId="972317813" sldId="264"/>
            <ac:spMk id="3" creationId="{34B67F3D-0693-4B9C-67A8-E5C3746D0187}"/>
          </ac:spMkLst>
        </pc:spChg>
        <pc:picChg chg="add mod ord">
          <ac:chgData name="Horacio Dalmasso" userId="921467b7b9b3a7c7" providerId="LiveId" clId="{31B4A9D0-CF38-48CC-9556-B52B32B25BA5}" dt="2022-07-29T15:50:24.760" v="429" actId="1076"/>
          <ac:picMkLst>
            <pc:docMk/>
            <pc:sldMk cId="972317813" sldId="264"/>
            <ac:picMk id="4" creationId="{4038B10C-3AB5-CA51-70B5-DB8C109B01B7}"/>
          </ac:picMkLst>
        </pc:picChg>
      </pc:sldChg>
      <pc:sldChg chg="addSp modSp add mod modAnim">
        <pc:chgData name="Horacio Dalmasso" userId="921467b7b9b3a7c7" providerId="LiveId" clId="{31B4A9D0-CF38-48CC-9556-B52B32B25BA5}" dt="2022-07-29T16:12:30.199" v="486"/>
        <pc:sldMkLst>
          <pc:docMk/>
          <pc:sldMk cId="1822952200" sldId="265"/>
        </pc:sldMkLst>
        <pc:spChg chg="mod">
          <ac:chgData name="Horacio Dalmasso" userId="921467b7b9b3a7c7" providerId="LiveId" clId="{31B4A9D0-CF38-48CC-9556-B52B32B25BA5}" dt="2022-07-29T15:51:18.509" v="434" actId="27636"/>
          <ac:spMkLst>
            <pc:docMk/>
            <pc:sldMk cId="1822952200" sldId="265"/>
            <ac:spMk id="2" creationId="{EC3B4953-B997-2471-7F9F-42D170783A5F}"/>
          </ac:spMkLst>
        </pc:spChg>
        <pc:spChg chg="mod">
          <ac:chgData name="Horacio Dalmasso" userId="921467b7b9b3a7c7" providerId="LiveId" clId="{31B4A9D0-CF38-48CC-9556-B52B32B25BA5}" dt="2022-07-29T15:54:48.629" v="444" actId="1076"/>
          <ac:spMkLst>
            <pc:docMk/>
            <pc:sldMk cId="1822952200" sldId="265"/>
            <ac:spMk id="3" creationId="{E3BEDCCB-45FA-C83E-D3AB-CD2A290A9C6B}"/>
          </ac:spMkLst>
        </pc:spChg>
        <pc:picChg chg="add mod ord">
          <ac:chgData name="Horacio Dalmasso" userId="921467b7b9b3a7c7" providerId="LiveId" clId="{31B4A9D0-CF38-48CC-9556-B52B32B25BA5}" dt="2022-07-29T14:28:18.442" v="20" actId="167"/>
          <ac:picMkLst>
            <pc:docMk/>
            <pc:sldMk cId="1822952200" sldId="265"/>
            <ac:picMk id="4" creationId="{2B6FA9AA-F70F-7CD9-71E6-1B1BF5CD096E}"/>
          </ac:picMkLst>
        </pc:picChg>
      </pc:sldChg>
      <pc:sldChg chg="addSp modSp add mod modAnim">
        <pc:chgData name="Horacio Dalmasso" userId="921467b7b9b3a7c7" providerId="LiveId" clId="{31B4A9D0-CF38-48CC-9556-B52B32B25BA5}" dt="2022-07-29T16:13:14.499" v="487"/>
        <pc:sldMkLst>
          <pc:docMk/>
          <pc:sldMk cId="2716414529" sldId="266"/>
        </pc:sldMkLst>
        <pc:spChg chg="mod">
          <ac:chgData name="Horacio Dalmasso" userId="921467b7b9b3a7c7" providerId="LiveId" clId="{31B4A9D0-CF38-48CC-9556-B52B32B25BA5}" dt="2022-07-29T15:52:55.407" v="439" actId="108"/>
          <ac:spMkLst>
            <pc:docMk/>
            <pc:sldMk cId="2716414529" sldId="266"/>
            <ac:spMk id="2" creationId="{6ABDFC37-63E1-BFDC-DB04-35C48A00CED8}"/>
          </ac:spMkLst>
        </pc:spChg>
        <pc:spChg chg="mod">
          <ac:chgData name="Horacio Dalmasso" userId="921467b7b9b3a7c7" providerId="LiveId" clId="{31B4A9D0-CF38-48CC-9556-B52B32B25BA5}" dt="2022-07-29T15:45:13.370" v="383" actId="14100"/>
          <ac:spMkLst>
            <pc:docMk/>
            <pc:sldMk cId="2716414529" sldId="266"/>
            <ac:spMk id="3" creationId="{41007859-9F4B-2A62-60AF-9281BA50ED4F}"/>
          </ac:spMkLst>
        </pc:spChg>
        <pc:picChg chg="add mod ord">
          <ac:chgData name="Horacio Dalmasso" userId="921467b7b9b3a7c7" providerId="LiveId" clId="{31B4A9D0-CF38-48CC-9556-B52B32B25BA5}" dt="2022-07-29T14:28:08.419" v="19" actId="167"/>
          <ac:picMkLst>
            <pc:docMk/>
            <pc:sldMk cId="2716414529" sldId="266"/>
            <ac:picMk id="4" creationId="{71F542CC-1ECE-E9FB-B9B1-98710F13B2B0}"/>
          </ac:picMkLst>
        </pc:picChg>
      </pc:sldChg>
      <pc:sldChg chg="addSp modSp new mod ord">
        <pc:chgData name="Horacio Dalmasso" userId="921467b7b9b3a7c7" providerId="LiveId" clId="{31B4A9D0-CF38-48CC-9556-B52B32B25BA5}" dt="2022-07-29T15:58:07.639" v="454" actId="113"/>
        <pc:sldMkLst>
          <pc:docMk/>
          <pc:sldMk cId="136730540" sldId="267"/>
        </pc:sldMkLst>
        <pc:spChg chg="mod">
          <ac:chgData name="Horacio Dalmasso" userId="921467b7b9b3a7c7" providerId="LiveId" clId="{31B4A9D0-CF38-48CC-9556-B52B32B25BA5}" dt="2022-07-29T15:58:07.639" v="454" actId="113"/>
          <ac:spMkLst>
            <pc:docMk/>
            <pc:sldMk cId="136730540" sldId="267"/>
            <ac:spMk id="2" creationId="{BB290757-D3F1-8064-CA76-F887FCEF0C3F}"/>
          </ac:spMkLst>
        </pc:spChg>
        <pc:spChg chg="mod">
          <ac:chgData name="Horacio Dalmasso" userId="921467b7b9b3a7c7" providerId="LiveId" clId="{31B4A9D0-CF38-48CC-9556-B52B32B25BA5}" dt="2022-07-29T15:35:07.011" v="324" actId="255"/>
          <ac:spMkLst>
            <pc:docMk/>
            <pc:sldMk cId="136730540" sldId="267"/>
            <ac:spMk id="3" creationId="{96FD5747-A3BB-DA51-A50D-FDABA446561C}"/>
          </ac:spMkLst>
        </pc:spChg>
        <pc:picChg chg="add mod ord">
          <ac:chgData name="Horacio Dalmasso" userId="921467b7b9b3a7c7" providerId="LiveId" clId="{31B4A9D0-CF38-48CC-9556-B52B32B25BA5}" dt="2022-07-29T14:57:14.146" v="75" actId="1076"/>
          <ac:picMkLst>
            <pc:docMk/>
            <pc:sldMk cId="136730540" sldId="267"/>
            <ac:picMk id="4" creationId="{E87CFE63-12FD-A9D4-BC33-186DC1E2608A}"/>
          </ac:picMkLst>
        </pc:picChg>
      </pc:sldChg>
      <pc:sldChg chg="addSp delSp modSp new add del mod ord modAnim">
        <pc:chgData name="Horacio Dalmasso" userId="921467b7b9b3a7c7" providerId="LiveId" clId="{31B4A9D0-CF38-48CC-9556-B52B32B25BA5}" dt="2022-07-29T16:03:20.263" v="466" actId="115"/>
        <pc:sldMkLst>
          <pc:docMk/>
          <pc:sldMk cId="1395519028" sldId="268"/>
        </pc:sldMkLst>
        <pc:spChg chg="mod">
          <ac:chgData name="Horacio Dalmasso" userId="921467b7b9b3a7c7" providerId="LiveId" clId="{31B4A9D0-CF38-48CC-9556-B52B32B25BA5}" dt="2022-07-29T15:48:14.163" v="420" actId="113"/>
          <ac:spMkLst>
            <pc:docMk/>
            <pc:sldMk cId="1395519028" sldId="268"/>
            <ac:spMk id="2" creationId="{E4628D6B-1BCE-2321-8E43-5954638D31DB}"/>
          </ac:spMkLst>
        </pc:spChg>
        <pc:spChg chg="mod">
          <ac:chgData name="Horacio Dalmasso" userId="921467b7b9b3a7c7" providerId="LiveId" clId="{31B4A9D0-CF38-48CC-9556-B52B32B25BA5}" dt="2022-07-29T16:02:03.624" v="463" actId="12"/>
          <ac:spMkLst>
            <pc:docMk/>
            <pc:sldMk cId="1395519028" sldId="268"/>
            <ac:spMk id="3" creationId="{CD795D97-0257-0F68-DBC6-98BBE193E99E}"/>
          </ac:spMkLst>
        </pc:spChg>
        <pc:spChg chg="add mod">
          <ac:chgData name="Horacio Dalmasso" userId="921467b7b9b3a7c7" providerId="LiveId" clId="{31B4A9D0-CF38-48CC-9556-B52B32B25BA5}" dt="2022-07-29T16:03:20.263" v="466" actId="115"/>
          <ac:spMkLst>
            <pc:docMk/>
            <pc:sldMk cId="1395519028" sldId="268"/>
            <ac:spMk id="6" creationId="{4CE273D8-A105-EF9A-8CCC-300D824EF04D}"/>
          </ac:spMkLst>
        </pc:spChg>
        <pc:picChg chg="add del mod">
          <ac:chgData name="Horacio Dalmasso" userId="921467b7b9b3a7c7" providerId="LiveId" clId="{31B4A9D0-CF38-48CC-9556-B52B32B25BA5}" dt="2022-07-29T14:58:58.652" v="79"/>
          <ac:picMkLst>
            <pc:docMk/>
            <pc:sldMk cId="1395519028" sldId="268"/>
            <ac:picMk id="4" creationId="{DF7E6C1F-6DCA-7D1A-F84C-E3289004996F}"/>
          </ac:picMkLst>
        </pc:picChg>
        <pc:picChg chg="add mod ord">
          <ac:chgData name="Horacio Dalmasso" userId="921467b7b9b3a7c7" providerId="LiveId" clId="{31B4A9D0-CF38-48CC-9556-B52B32B25BA5}" dt="2022-07-29T15:59:32.182" v="456" actId="1076"/>
          <ac:picMkLst>
            <pc:docMk/>
            <pc:sldMk cId="1395519028" sldId="268"/>
            <ac:picMk id="7" creationId="{2C9F0371-8F42-A60A-A0FD-A918C2A6B496}"/>
          </ac:picMkLst>
        </pc:picChg>
      </pc:sldChg>
      <pc:sldChg chg="addSp modSp new mod ord modAnim">
        <pc:chgData name="Horacio Dalmasso" userId="921467b7b9b3a7c7" providerId="LiveId" clId="{31B4A9D0-CF38-48CC-9556-B52B32B25BA5}" dt="2022-07-29T15:57:29.210" v="451"/>
        <pc:sldMkLst>
          <pc:docMk/>
          <pc:sldMk cId="4173199641" sldId="269"/>
        </pc:sldMkLst>
        <pc:spChg chg="mod">
          <ac:chgData name="Horacio Dalmasso" userId="921467b7b9b3a7c7" providerId="LiveId" clId="{31B4A9D0-CF38-48CC-9556-B52B32B25BA5}" dt="2022-07-29T15:55:45.319" v="449" actId="20577"/>
          <ac:spMkLst>
            <pc:docMk/>
            <pc:sldMk cId="4173199641" sldId="269"/>
            <ac:spMk id="2" creationId="{EE5A132D-F5BA-B634-CFC1-366DA087D3CC}"/>
          </ac:spMkLst>
        </pc:spChg>
        <pc:spChg chg="mod">
          <ac:chgData name="Horacio Dalmasso" userId="921467b7b9b3a7c7" providerId="LiveId" clId="{31B4A9D0-CF38-48CC-9556-B52B32B25BA5}" dt="2022-07-29T15:55:26.282" v="448" actId="20577"/>
          <ac:spMkLst>
            <pc:docMk/>
            <pc:sldMk cId="4173199641" sldId="269"/>
            <ac:spMk id="3" creationId="{FCD8E6B7-6088-46ED-14BD-7862631D552C}"/>
          </ac:spMkLst>
        </pc:spChg>
        <pc:picChg chg="add mod ord">
          <ac:chgData name="Horacio Dalmasso" userId="921467b7b9b3a7c7" providerId="LiveId" clId="{31B4A9D0-CF38-48CC-9556-B52B32B25BA5}" dt="2022-07-29T15:55:12.300" v="446" actId="167"/>
          <ac:picMkLst>
            <pc:docMk/>
            <pc:sldMk cId="4173199641" sldId="269"/>
            <ac:picMk id="4" creationId="{8B733DF1-2929-F488-5374-2752A10F5C7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67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631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06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A5115-E607-A61A-471E-CD935A654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B5EC6D-7DCB-5FE0-3619-0FB37BE95E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AFC4C1-C316-AC23-31A6-5B5EABE03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DAEB5C-E365-D457-E338-9E60E2027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E4731D-C6D9-2C3F-B8E1-BEC0A0F68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6816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9C16AC-56A4-9D4C-B1C2-53B2229DC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2E89D3-D9B3-C80C-0E9A-BC0F3D3A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9293D1-2A66-209E-EB34-595EACC3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993D67-8B8C-3033-D310-7C385FF55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86ED29-EA59-3D22-94D9-54E8306F6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5114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1CD70-F57D-140F-104C-3FE12DC6C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99E931-7148-BDC1-5CC0-4D7493370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932D82-AB61-ACFB-F803-0ABB4CC50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E26D56-5AD7-BE22-7799-20E2B5E4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2E705A-B84F-4CBE-F505-3A62E567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2200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8ED41D-1166-2A93-5A57-1866D8F4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1F635-B7B8-A518-E2A1-8C8BE480F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452112-5B5E-69A1-2EB3-C0184EC73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F60433-5A9B-43B5-9AE4-F0B548E7B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705FBE-5084-2293-AA45-B41C84912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C87EFC-E6C9-EF7C-E63D-2157E3876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7805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D749F-03ED-BFF5-1AA2-5BF5D179D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89B696-07CC-8C07-1F21-21BD6A9A1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2CE2B0-F97B-BCE2-6FBE-CFC610C04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6EF35B8-E290-99D3-6BB2-D53A1D26C8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EE3106A-EABC-561F-7667-4F4C5DB4F9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7148B4A-1025-6C65-F53C-1FEE79B2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C79327-C918-BC84-F850-53CA00BF9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8159C40-6C89-0AB2-B07F-A69DF4956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2468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8339C-1BD3-9896-21BD-CCDF1994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54DDBEA-B251-60F1-08C4-8E70ED6CB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86F8AC-184E-E707-6414-6FCFF6347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E425C3-BBB9-1D8E-9901-8CF859DD0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02832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5A68B02-096E-BAA3-B026-76ABF237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AB32974-3567-BEB3-573E-ACFCDDEF2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7CC6A62-C209-899D-DC21-B0DA2FA3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23377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F7EAFC-B181-883E-478A-C0A8B7D99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5382F7-FC44-78DD-7759-D47E2F64F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C61A08-67FA-549E-1B65-30105AD74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F9D401-E4E1-AC9D-97A5-2051A52DE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8FDB4E-D21E-A45E-6C70-EC66713F0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648C8E-1402-07D0-D41F-739889906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978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51383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8DFCC4-2966-5D70-E13F-3E1E4BE80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A3591A-EBCE-2E74-187C-91E56AEA46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744013-D822-01E9-1A1C-B04C1F8B7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4BBE62-782C-31A6-15E7-E459B7FC9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64F811-AC54-24D5-29DB-06C845C70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22D83C-B996-F568-CF6C-C67028BA0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1549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07E26-2128-F8DE-0311-02231FA99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F30B3C-1ACF-BE2F-E795-F73F51226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AB5763-C808-5CB3-6F09-17C7BC66C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8C1CC1-D017-E5CA-D6A0-3F2257B6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EDCE25-9511-1301-B312-223478FBF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2782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191E2B-D9AC-83B3-2FD7-2D1C18ACF9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ACD82E-A3D8-927A-5999-DE4FD7FE2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18288F-CB0C-1BBB-A933-2F8836E56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F380BD-6D48-C426-2027-CDB5FD3F9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5A880C-E43D-A014-0B87-C549318A9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918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093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92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724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84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079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773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230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758E-F6EE-45AA-BE0E-8AEC6AA180CA}" type="datetimeFigureOut">
              <a:rPr lang="es-MX" smtClean="0"/>
              <a:t>29/07/2022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7DDFA-3D93-4DF0-B5BB-70713F0D9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6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99D467-7A17-C92D-3851-2A751DAF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344B94-42A6-62A5-7A3A-74477CAAE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55BF24-7AA6-306D-43EB-88AA2D110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AEBD1-589F-4555-A37E-E3D19C238A59}" type="datetimeFigureOut">
              <a:rPr lang="es-AR" smtClean="0"/>
              <a:t>29/7/2022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EFFEE5-03A2-A8BF-2FC3-7D20C6FF9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042F01-E3B4-70C2-902F-C2351CE1F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9093B-0F6A-4462-BC7E-58942232ADC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9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14A980D-E43F-49FE-BD2B-1FFDBCCF62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4" y="0"/>
            <a:ext cx="12048531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193178" y="1386450"/>
            <a:ext cx="6165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s-ES" sz="5400" b="1" dirty="0">
                <a:solidFill>
                  <a:srgbClr val="008080"/>
                </a:solidFill>
                <a:latin typeface="Lato Light" panose="020F0302020204030203" pitchFamily="34" charset="0"/>
              </a:rPr>
              <a:t>Formación Técnica</a:t>
            </a:r>
            <a:endParaRPr lang="es-AR" sz="5400" b="1" dirty="0">
              <a:solidFill>
                <a:srgbClr val="008080"/>
              </a:solidFill>
              <a:latin typeface="Lato Light" panose="020F03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96834" y="3660560"/>
            <a:ext cx="5355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AR" b="1" dirty="0">
                <a:solidFill>
                  <a:schemeClr val="bg1"/>
                </a:solidFill>
                <a:latin typeface="Lato" panose="020F0502020204030203" pitchFamily="34" charset="0"/>
              </a:rPr>
              <a:t>Ing. Horacio </a:t>
            </a:r>
            <a:r>
              <a:rPr lang="es-AR" b="1" dirty="0" err="1">
                <a:solidFill>
                  <a:schemeClr val="bg1"/>
                </a:solidFill>
                <a:latin typeface="Lato" panose="020F0502020204030203" pitchFamily="34" charset="0"/>
              </a:rPr>
              <a:t>Dalmasso</a:t>
            </a:r>
            <a:endParaRPr lang="es-AR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lvl="0"/>
            <a:r>
              <a:rPr lang="es-AR" dirty="0">
                <a:solidFill>
                  <a:schemeClr val="bg1"/>
                </a:solidFill>
                <a:latin typeface="Lato" panose="020F0502020204030203" pitchFamily="34" charset="0"/>
              </a:rPr>
              <a:t>Coordinador de Educación Técnico Profesional</a:t>
            </a:r>
          </a:p>
          <a:p>
            <a:pPr lvl="0"/>
            <a:r>
              <a:rPr lang="es-AR" b="1" dirty="0">
                <a:solidFill>
                  <a:schemeClr val="bg1"/>
                </a:solidFill>
                <a:latin typeface="Lato" panose="020F0502020204030203" pitchFamily="34" charset="0"/>
              </a:rPr>
              <a:t>Lic. Cecilia De </a:t>
            </a:r>
            <a:r>
              <a:rPr lang="es-AR" b="1" dirty="0" err="1">
                <a:solidFill>
                  <a:schemeClr val="bg1"/>
                </a:solidFill>
                <a:latin typeface="Lato" panose="020F0502020204030203" pitchFamily="34" charset="0"/>
              </a:rPr>
              <a:t>Blassi</a:t>
            </a:r>
            <a:endParaRPr lang="es-AR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lvl="0"/>
            <a:r>
              <a:rPr lang="es-ES" dirty="0">
                <a:solidFill>
                  <a:schemeClr val="bg1"/>
                </a:solidFill>
                <a:latin typeface="Lato" panose="020F0502020204030203" pitchFamily="34" charset="0"/>
              </a:rPr>
              <a:t>Referente de Formación Continua Técnica</a:t>
            </a:r>
            <a:endParaRPr lang="es-AR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31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B6FA9AA-F70F-7CD9-71E6-1B1BF5CD09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817"/>
            <a:ext cx="1204853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3B4953-B997-2471-7F9F-42D170783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73" y="96983"/>
            <a:ext cx="11496368" cy="974148"/>
          </a:xfrm>
        </p:spPr>
        <p:txBody>
          <a:bodyPr>
            <a:normAutofit/>
          </a:bodyPr>
          <a:lstStyle/>
          <a:p>
            <a:r>
              <a:rPr lang="es-ES" sz="3600" b="1" dirty="0"/>
              <a:t>Resolución: 1485-DGE-17: </a:t>
            </a:r>
            <a:r>
              <a:rPr lang="es-AR" sz="3600" b="1" dirty="0"/>
              <a:t>Autoevaluación de </a:t>
            </a:r>
            <a:r>
              <a:rPr lang="es-AR" sz="3600" b="1" dirty="0" err="1"/>
              <a:t>Ia</a:t>
            </a:r>
            <a:r>
              <a:rPr lang="es-AR" sz="3600" b="1" dirty="0"/>
              <a:t> carrera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BEDCCB-45FA-C83E-D3AB-CD2A290A9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65" y="917367"/>
            <a:ext cx="10515600" cy="553258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Recursos Humanos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Cantidad total de docentes de la carrera.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Cantidad y titulación de docentes de primer año (ver la pertinencia entre la titulación y el espacio curricular que dicta). Cantidad de docentes con formación pedagógica (cursos, títulos de grado y posgrado, etc.)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Acciones institucionales para favorecer </a:t>
            </a:r>
            <a:r>
              <a:rPr lang="es-A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formación pedagógica de los docentes y resultados obtenidos.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Articulación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Desarrollo de las Instancias de gestión y articulación con Municipios de la zona de influencia de la institución, con Organismos Gubernamentales, con Organizaciones de la Sociedad Civil, con empresas e industrias del medio, </a:t>
            </a: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entre otras, realizadas durante la implementación de la carrera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82295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1F542CC-1ECE-E9FB-B9B1-98710F13B2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817"/>
            <a:ext cx="1204853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ABDFC37-63E1-BFDC-DB04-35C48A00C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65126"/>
            <a:ext cx="11425382" cy="789420"/>
          </a:xfrm>
        </p:spPr>
        <p:txBody>
          <a:bodyPr>
            <a:normAutofit/>
          </a:bodyPr>
          <a:lstStyle/>
          <a:p>
            <a:r>
              <a:rPr lang="es-ES" sz="3600" b="1" dirty="0"/>
              <a:t>Resolución: 1485-DGE-17: </a:t>
            </a:r>
            <a:r>
              <a:rPr lang="es-AR" sz="3600" b="1" dirty="0"/>
              <a:t>Autoevaluación de </a:t>
            </a:r>
            <a:r>
              <a:rPr lang="es-AR" sz="3600" b="1" dirty="0" err="1"/>
              <a:t>Ia</a:t>
            </a:r>
            <a:r>
              <a:rPr lang="es-AR" sz="3600" b="1" dirty="0"/>
              <a:t> carrera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007859-9F4B-2A62-60AF-9281BA50E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709"/>
            <a:ext cx="10515600" cy="3500582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Propuestas de mejora para incorporar en implementación de la carrera.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Acciones de extensión y de investigación: </a:t>
            </a: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responsables, participantes, ámbitos y resultados obtenidos.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Mecanismos de socialización de los resultados de </a:t>
            </a:r>
            <a:r>
              <a:rPr lang="es-A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autoevaluación de </a:t>
            </a:r>
            <a:r>
              <a:rPr lang="es-A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carrera hacia el interior de la institución.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71641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14A980D-E43F-49FE-BD2B-1FFDBCCF62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258" y="50195"/>
            <a:ext cx="12048531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941293" y="478810"/>
            <a:ext cx="1047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Otros aspectos para la Autoevaluación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590800" y="1354292"/>
            <a:ext cx="6096000" cy="9939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 REGIONAL - FORMACIÓN TÉCNICA</a:t>
            </a:r>
            <a:endParaRPr lang="es-MX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41293" y="2348218"/>
            <a:ext cx="53653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MX" sz="3600" dirty="0"/>
              <a:t>Relevancia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s-MX" sz="3600" dirty="0"/>
              <a:t>Pertinencia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s-MX" sz="3600" dirty="0"/>
              <a:t>Eficacia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s-MX" sz="3600" dirty="0"/>
              <a:t>Eficiencia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s-MX" sz="3600" dirty="0"/>
              <a:t>Equidad</a:t>
            </a:r>
          </a:p>
        </p:txBody>
      </p:sp>
    </p:spTree>
    <p:extLst>
      <p:ext uri="{BB962C8B-B14F-4D97-AF65-F5344CB8AC3E}">
        <p14:creationId xmlns:p14="http://schemas.microsoft.com/office/powerpoint/2010/main" val="3935216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14A980D-E43F-49FE-BD2B-1FFDBCCF62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48531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941293" y="478810"/>
            <a:ext cx="10476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Tarea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14122" y="1354292"/>
            <a:ext cx="104007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800" dirty="0"/>
              <a:t>Releer la Res. 1485-DGE-17 – Anexo II - Autoevaluación de la carrera</a:t>
            </a:r>
          </a:p>
          <a:p>
            <a:pPr lvl="0"/>
            <a:endParaRPr lang="es-MX" sz="2800" dirty="0"/>
          </a:p>
          <a:p>
            <a:pPr lvl="0"/>
            <a:r>
              <a:rPr lang="es-MX" sz="2800" dirty="0"/>
              <a:t>Responder</a:t>
            </a:r>
          </a:p>
          <a:p>
            <a:pPr marL="514350" lvl="0" indent="-514350">
              <a:buAutoNum type="alphaLcParenR"/>
            </a:pPr>
            <a:r>
              <a:rPr lang="es-MX" sz="2800" dirty="0"/>
              <a:t>¿Qué otros aspectos/indicadores podrían aportar a la Res. 1485-DGE-17. para la autoevaluación de las carreras?</a:t>
            </a:r>
          </a:p>
          <a:p>
            <a:pPr lvl="0"/>
            <a:endParaRPr lang="es-MX" sz="2800" dirty="0"/>
          </a:p>
          <a:p>
            <a:pPr lvl="0"/>
            <a:r>
              <a:rPr lang="es-MX" sz="2800" dirty="0"/>
              <a:t>b) ¿Qué aspectos/indicadores/dimensiones/instrumentos, </a:t>
            </a:r>
            <a:r>
              <a:rPr lang="es-MX" sz="2800" dirty="0" err="1"/>
              <a:t>etc</a:t>
            </a:r>
            <a:r>
              <a:rPr lang="es-MX" sz="2800" dirty="0"/>
              <a:t>; consideran que deberían formularse para la construcción de un protocolo de autoevaluación institucional?</a:t>
            </a:r>
          </a:p>
        </p:txBody>
      </p:sp>
    </p:spTree>
    <p:extLst>
      <p:ext uri="{BB962C8B-B14F-4D97-AF65-F5344CB8AC3E}">
        <p14:creationId xmlns:p14="http://schemas.microsoft.com/office/powerpoint/2010/main" val="4077512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14A980D-E43F-49FE-BD2B-1FFDBCCF62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48531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941293" y="478810"/>
            <a:ext cx="104764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/>
              <a:t>Conclusión</a:t>
            </a:r>
          </a:p>
          <a:p>
            <a:endParaRPr lang="es-MX" sz="4000" dirty="0"/>
          </a:p>
          <a:p>
            <a:r>
              <a:rPr lang="es-MX" sz="3600" b="1" dirty="0"/>
              <a:t>Se planificará una reunión de mesa de debate jurisdiccional (con referentes institucionales) para la formulación de las dimensiones, prácticas institucionales e instrumentos de Autoevaluación institucional</a:t>
            </a:r>
          </a:p>
          <a:p>
            <a:endParaRPr lang="es-MX" sz="4000" b="1" dirty="0"/>
          </a:p>
          <a:p>
            <a:r>
              <a:rPr lang="es-MX" sz="4000" b="1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333043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B733DF1-2929-F488-5374-2752A10F5C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810" y="112667"/>
            <a:ext cx="1204853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E5A132D-F5BA-B634-CFC1-366DA087D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7200" b="1" dirty="0"/>
              <a:t>Resolución CFE N°427/22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D8E6B7-6088-46ED-14BD-7862631D5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107097"/>
            <a:ext cx="12192000" cy="3931320"/>
          </a:xfrm>
        </p:spPr>
        <p:txBody>
          <a:bodyPr/>
          <a:lstStyle/>
          <a:p>
            <a:r>
              <a:rPr lang="es-ES" dirty="0"/>
              <a:t>Resuelve: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sz="3600" dirty="0"/>
              <a:t>Instituir el “</a:t>
            </a:r>
            <a:r>
              <a:rPr lang="es-ES" sz="4000" dirty="0"/>
              <a:t>Sistema Nacional de Evaluación, Certificación y Acreditación Integral de la Educación Técnico Profesional”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417319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14A980D-E43F-49FE-BD2B-1FFDBCCF62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40" y="0"/>
            <a:ext cx="12048531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96834" y="341422"/>
            <a:ext cx="8138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Resoluciones que fundamentan la 427-CFE-22</a:t>
            </a:r>
            <a:endParaRPr lang="es-MX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914399" y="936010"/>
            <a:ext cx="1047641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/>
                </a:solidFill>
                <a:latin typeface="Lato" panose="020F0502020204030203" pitchFamily="34" charset="0"/>
              </a:rPr>
              <a:t>I</a:t>
            </a:r>
            <a:r>
              <a:rPr lang="es-MX" sz="2000" b="1" dirty="0"/>
              <a:t>Res. 39-CFE-08</a:t>
            </a:r>
          </a:p>
          <a:p>
            <a:r>
              <a:rPr lang="es-MX" sz="2000" dirty="0"/>
              <a:t>Proceso de evaluación y seguimiento de la implementación de los planes de mejora y de la efectividad en la ejecución de los recursos previstos en el Fondo Nacional para la Educación Técnico Profesional y el coeficiente de distribución del Fondo Nacional para la Educación Técnico Profesional, para el período 2009 en adelante.</a:t>
            </a:r>
          </a:p>
          <a:p>
            <a:endParaRPr lang="es-MX" sz="2000" dirty="0"/>
          </a:p>
          <a:p>
            <a:r>
              <a:rPr lang="es-MX" sz="2000" b="1" dirty="0"/>
              <a:t>Res. 91-CFE-09</a:t>
            </a:r>
          </a:p>
          <a:p>
            <a:r>
              <a:rPr lang="es-MX" sz="2000" dirty="0"/>
              <a:t> “Lineamientos y criterios para la inclusión de títulos técnicos de nivel secundario y de nivel superior y certificados de formación profesional en el proceso de homologación”</a:t>
            </a:r>
          </a:p>
          <a:p>
            <a:endParaRPr lang="es-MX" sz="2000" b="1" dirty="0"/>
          </a:p>
          <a:p>
            <a:r>
              <a:rPr lang="es-MX" sz="2000" b="1" dirty="0"/>
              <a:t>Res. 115-CFE-10</a:t>
            </a:r>
          </a:p>
          <a:p>
            <a:r>
              <a:rPr lang="es-MX" sz="2000" dirty="0"/>
              <a:t> “Lineamientos y criterios para la organización institucional y curricular de la Educación Técnico Profesional correspondiente a la Formación Profesional</a:t>
            </a:r>
          </a:p>
          <a:p>
            <a:endParaRPr lang="es-MX" sz="2000" dirty="0"/>
          </a:p>
          <a:p>
            <a:pPr lvl="0"/>
            <a:r>
              <a:rPr lang="es-ES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endParaRPr lang="es-AR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14A980D-E43F-49FE-BD2B-1FFDBCCF62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817"/>
            <a:ext cx="12048531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914399" y="936010"/>
            <a:ext cx="10476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000" dirty="0"/>
          </a:p>
          <a:p>
            <a:pPr lvl="0"/>
            <a:r>
              <a:rPr lang="es-ES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endParaRPr lang="es-AR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14399" y="355190"/>
            <a:ext cx="933994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Res. 134-CFE-11</a:t>
            </a:r>
          </a:p>
          <a:p>
            <a:r>
              <a:rPr lang="es-MX" sz="2000" dirty="0"/>
              <a:t>Continuidad y profundización de las políticas educativas, a los efectos de garantizar en todos los niveles y modalidades del sistema, la mejora progresiva de la calidad en las condiciones institucionales de escolaridad, el trabajo docente, los procesos de enseñanza y los aprendizajes.</a:t>
            </a:r>
          </a:p>
          <a:p>
            <a:endParaRPr lang="es-MX" sz="2000" dirty="0"/>
          </a:p>
          <a:p>
            <a:r>
              <a:rPr lang="es-MX" sz="2000" b="1" dirty="0"/>
              <a:t>Res. 229-CFE-14</a:t>
            </a:r>
          </a:p>
          <a:p>
            <a:r>
              <a:rPr lang="es-MX" sz="2000" dirty="0"/>
              <a:t>“Criterios federales para la organización institucional y lineamientos curriculares de la Educación Técnico Profesional de nivel secundario y superior”,</a:t>
            </a:r>
          </a:p>
          <a:p>
            <a:endParaRPr lang="es-MX" sz="2000" dirty="0"/>
          </a:p>
          <a:p>
            <a:r>
              <a:rPr lang="es-MX" sz="2000" b="1" dirty="0"/>
              <a:t>Res. 283-CFE-16</a:t>
            </a:r>
          </a:p>
          <a:p>
            <a:r>
              <a:rPr lang="es-MX" sz="2000" dirty="0"/>
              <a:t>“Mejora Integral de la Calidad de la Educación Técnico Profesional” y coeficiente de distribución de fondos</a:t>
            </a:r>
            <a:r>
              <a:rPr lang="es-MX" dirty="0"/>
              <a:t> </a:t>
            </a:r>
          </a:p>
          <a:p>
            <a:endParaRPr lang="es-MX" dirty="0"/>
          </a:p>
          <a:p>
            <a:r>
              <a:rPr lang="es-MX" sz="2000" b="1" dirty="0"/>
              <a:t>Res. 1171-INET-15</a:t>
            </a:r>
          </a:p>
          <a:p>
            <a:r>
              <a:rPr lang="es-MX" sz="2000" dirty="0"/>
              <a:t>“Lineamientos y procedimientos para la implementación de la Autoevaluación Institucional”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81669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14A980D-E43F-49FE-BD2B-1FFDBCCF62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817"/>
            <a:ext cx="12048531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914399" y="936010"/>
            <a:ext cx="10476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000" dirty="0"/>
          </a:p>
          <a:p>
            <a:pPr lvl="0"/>
            <a:r>
              <a:rPr lang="es-ES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endParaRPr lang="es-AR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14399" y="355190"/>
            <a:ext cx="933994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Res. 295-CFE-16</a:t>
            </a:r>
          </a:p>
          <a:p>
            <a:endParaRPr lang="es-MX" sz="2000" b="1" dirty="0"/>
          </a:p>
          <a:p>
            <a:r>
              <a:rPr lang="es-MX" sz="2200" dirty="0"/>
              <a:t>“Criterios para la organización institucional y lineamientos para la organización de la oferta formativa para la educación técnico profesional de nivel superior”.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200" dirty="0"/>
              <a:t>Formación integral de los estudiantes.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200" dirty="0"/>
              <a:t>Compromiso institucional con la mejora continua de la calidad educativa.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200" dirty="0"/>
              <a:t>Las prácticas </a:t>
            </a:r>
            <a:r>
              <a:rPr lang="es-MX" sz="2200" dirty="0" err="1"/>
              <a:t>profesionalizantes</a:t>
            </a:r>
            <a:r>
              <a:rPr lang="es-MX" sz="2200" dirty="0"/>
              <a:t> y la formación vinculada con el mundo del trabajo.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200" dirty="0"/>
              <a:t>Inserción institucional en el medio local y regional.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200" dirty="0"/>
              <a:t>La ETP de nivel superior variante diversificación y de Especialización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200" dirty="0"/>
              <a:t>Organización de las cargas horarias.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200" dirty="0"/>
              <a:t>Componentes de la organización curricular.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200" dirty="0"/>
              <a:t>Modalidad de cursado semipresencial o virtual en el ámbito de la </a:t>
            </a:r>
            <a:r>
              <a:rPr lang="es-MX" sz="2200" dirty="0" err="1"/>
              <a:t>etp</a:t>
            </a:r>
            <a:r>
              <a:rPr lang="es-MX" sz="2200" dirty="0"/>
              <a:t> superior.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200" dirty="0"/>
              <a:t>Acreditaciones parciales.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200" dirty="0"/>
              <a:t>Formación profesional continua.</a:t>
            </a:r>
          </a:p>
        </p:txBody>
      </p:sp>
    </p:spTree>
    <p:extLst>
      <p:ext uri="{BB962C8B-B14F-4D97-AF65-F5344CB8AC3E}">
        <p14:creationId xmlns:p14="http://schemas.microsoft.com/office/powerpoint/2010/main" val="3449704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87CFE63-12FD-A9D4-BC33-186DC1E260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574" y="112667"/>
            <a:ext cx="1204853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B290757-D3F1-8064-CA76-F887FCEF0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56" y="198870"/>
            <a:ext cx="11600872" cy="1325563"/>
          </a:xfrm>
        </p:spPr>
        <p:txBody>
          <a:bodyPr>
            <a:noAutofit/>
          </a:bodyPr>
          <a:lstStyle/>
          <a:p>
            <a:r>
              <a:rPr lang="es-ES" sz="3200" b="1" dirty="0"/>
              <a:t>“Sistema Nacional de Evaluación, Certificación y Acreditación Integral de la Educación Técnico Profesional”,</a:t>
            </a:r>
            <a:endParaRPr lang="es-AR" sz="32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FD5747-A3BB-DA51-A50D-FDABA4465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088" y="1365998"/>
            <a:ext cx="11370040" cy="4351338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Componentes:</a:t>
            </a:r>
          </a:p>
          <a:p>
            <a:endParaRPr lang="es-ES" dirty="0"/>
          </a:p>
          <a:p>
            <a:pPr lvl="1"/>
            <a:r>
              <a:rPr lang="es-ES" dirty="0"/>
              <a:t>INSTITUTO NACIONAL DE EDUCACIÓN TECNOLÓGICA</a:t>
            </a:r>
          </a:p>
          <a:p>
            <a:pPr lvl="1"/>
            <a:endParaRPr lang="es-ES" dirty="0"/>
          </a:p>
          <a:p>
            <a:pPr lvl="1"/>
            <a:r>
              <a:rPr lang="es-AR" dirty="0"/>
              <a:t>COMISIÓN FEDERAL DE ETP,</a:t>
            </a:r>
          </a:p>
          <a:p>
            <a:pPr lvl="1"/>
            <a:endParaRPr lang="es-ES" dirty="0"/>
          </a:p>
          <a:p>
            <a:pPr lvl="1"/>
            <a:r>
              <a:rPr lang="es-ES" dirty="0"/>
              <a:t>CONSEJO NACIONAL DE EDUCACIÓN, TRABAJO Y PRODUCCIÓN (</a:t>
            </a:r>
            <a:r>
              <a:rPr lang="es-ES" dirty="0" err="1"/>
              <a:t>CoNETyP</a:t>
            </a:r>
            <a:r>
              <a:rPr lang="es-ES" dirty="0"/>
              <a:t>). </a:t>
            </a:r>
            <a:r>
              <a:rPr lang="es-ES" sz="1900" dirty="0"/>
              <a:t>Que asegurará la representación tripartita del estado, los empleadores y de los gremios docentes y técnicos</a:t>
            </a:r>
            <a:r>
              <a:rPr lang="es-ES" sz="2400" dirty="0"/>
              <a:t>. </a:t>
            </a:r>
            <a:endParaRPr lang="es-ES" dirty="0"/>
          </a:p>
          <a:p>
            <a:pPr lvl="1"/>
            <a:endParaRPr lang="es-ES" dirty="0"/>
          </a:p>
          <a:p>
            <a:pPr lvl="1"/>
            <a:r>
              <a:rPr lang="es-AR" dirty="0"/>
              <a:t>UNIDADES FEDERALES DE EVALUACIÓN</a:t>
            </a:r>
            <a:r>
              <a:rPr lang="es-ES" dirty="0"/>
              <a:t>. </a:t>
            </a:r>
          </a:p>
          <a:p>
            <a:pPr marL="457200" lvl="1" indent="0">
              <a:buNone/>
            </a:pPr>
            <a:r>
              <a:rPr lang="es-ES" sz="1800" dirty="0">
                <a:solidFill>
                  <a:srgbClr val="FFFF00"/>
                </a:solidFill>
              </a:rPr>
              <a:t>Integradas por pares evaluadores de las Jurisdicciones, del INSTITUTO NACIONAL DE EDUCACIÖN TECNOLÓGICA, y del </a:t>
            </a:r>
            <a:r>
              <a:rPr lang="es-ES" sz="1800" dirty="0" err="1">
                <a:solidFill>
                  <a:srgbClr val="FFFF00"/>
                </a:solidFill>
              </a:rPr>
              <a:t>CoNETyP</a:t>
            </a:r>
            <a:r>
              <a:rPr lang="es-ES" sz="1800" dirty="0">
                <a:solidFill>
                  <a:srgbClr val="FFFF00"/>
                </a:solidFill>
              </a:rPr>
              <a:t>, que intervendrán desarrollando la función operativa de evaluación y certificación de aspectos institucionales y curriculares</a:t>
            </a:r>
            <a:r>
              <a:rPr lang="es-ES" sz="1600" dirty="0"/>
              <a:t>).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136730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2C9F0371-8F42-A60A-A0FD-A918C2A6B4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667"/>
            <a:ext cx="1204853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4628D6B-1BCE-2321-8E43-5954638D3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572"/>
            <a:ext cx="10515600" cy="497574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FUNCIONAMIENTO</a:t>
            </a:r>
            <a:endParaRPr lang="es-AR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795D97-0257-0F68-DBC6-98BBE193E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2002"/>
            <a:ext cx="10515600" cy="4085758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Fases :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AR" b="1" dirty="0"/>
              <a:t>AUTOEVALUACIÓN INSTITUCIONAL</a:t>
            </a:r>
            <a:r>
              <a:rPr lang="es-ES" b="1" dirty="0"/>
              <a:t>: </a:t>
            </a:r>
            <a:r>
              <a:rPr lang="es-ES" sz="1900" dirty="0"/>
              <a:t>acciones de análisis y evaluación comparativa contra marcos referenciales, de las instituciones y sus ofertas formativas incorporadas al Registro Federal de ETP</a:t>
            </a:r>
          </a:p>
          <a:p>
            <a:pPr marL="914400" lvl="1" indent="-457200">
              <a:buFont typeface="+mj-lt"/>
              <a:buAutoNum type="arabicPeriod"/>
            </a:pPr>
            <a:endParaRPr lang="es-ES" sz="1900" dirty="0"/>
          </a:p>
          <a:p>
            <a:pPr marL="914400" lvl="1" indent="-457200">
              <a:buFont typeface="+mj-lt"/>
              <a:buAutoNum type="arabicPeriod"/>
            </a:pPr>
            <a:r>
              <a:rPr lang="es-ES" b="1" dirty="0"/>
              <a:t>DESARROLLO DE PLANES DE MEJORA: </a:t>
            </a:r>
            <a:r>
              <a:rPr lang="es-ES" sz="1900" dirty="0"/>
              <a:t>en función de la fase de autoevaluación institucional, se ajustarán a las soluciones de los problemas detectados y podrán ser de carácter jurisdiccional y/o institucional</a:t>
            </a:r>
          </a:p>
          <a:p>
            <a:pPr marL="914400" lvl="1" indent="-457200">
              <a:buFont typeface="+mj-lt"/>
              <a:buAutoNum type="arabicPeriod"/>
            </a:pPr>
            <a:endParaRPr lang="es-ES" sz="1900" dirty="0"/>
          </a:p>
          <a:p>
            <a:pPr marL="914400" lvl="1" indent="-457200">
              <a:buFont typeface="+mj-lt"/>
              <a:buAutoNum type="arabicPeriod"/>
            </a:pPr>
            <a:r>
              <a:rPr lang="es-AR" b="1" dirty="0"/>
              <a:t>CERTIFICACIÓN INSTITUCIONAL: </a:t>
            </a:r>
            <a:r>
              <a:rPr lang="es-ES" sz="1900" dirty="0"/>
              <a:t>será la fase desarrollada y efectivizada por las UNIDADES FEDERALES DE EVALUACIÓN: mediante seguimiento y monitoreo, darán fe de las mejoras alcanzadas mediante un certificado</a:t>
            </a:r>
          </a:p>
          <a:p>
            <a:pPr marL="914400" lvl="1" indent="-457200">
              <a:buFont typeface="+mj-lt"/>
              <a:buAutoNum type="arabicPeriod"/>
            </a:pPr>
            <a:endParaRPr lang="es-AR" b="1" dirty="0"/>
          </a:p>
          <a:p>
            <a:pPr marL="914400" lvl="1" indent="-457200">
              <a:buFont typeface="+mj-lt"/>
              <a:buAutoNum type="arabicPeriod"/>
            </a:pPr>
            <a:r>
              <a:rPr lang="es-ES" b="1" dirty="0"/>
              <a:t>ACREDITACIÓN INSTITUCIONAL: </a:t>
            </a:r>
            <a:r>
              <a:rPr lang="es-ES" sz="1900" dirty="0"/>
              <a:t>será efectuada por el INSTITUTO NACIONAL DE EDUCACIÓN TECNOLÓGICA en acuerdo con la COMISIÓN FEDERAL DE ETP.</a:t>
            </a:r>
            <a:endParaRPr lang="es-AR" sz="1900" dirty="0"/>
          </a:p>
          <a:p>
            <a:pPr marL="914400" lvl="2" indent="0">
              <a:buNone/>
            </a:pPr>
            <a:endParaRPr lang="es-ES" sz="1900" dirty="0"/>
          </a:p>
          <a:p>
            <a:pPr marL="914400" lvl="2" indent="0">
              <a:buNone/>
            </a:pPr>
            <a:endParaRPr lang="es-AR" sz="1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CE273D8-A105-EF9A-8CCC-300D824EF04D}"/>
              </a:ext>
            </a:extLst>
          </p:cNvPr>
          <p:cNvSpPr txBox="1"/>
          <p:nvPr/>
        </p:nvSpPr>
        <p:spPr>
          <a:xfrm>
            <a:off x="640772" y="4633368"/>
            <a:ext cx="1091045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just"/>
            <a:r>
              <a:rPr lang="es-ES" sz="2800" b="1" u="sng" dirty="0">
                <a:solidFill>
                  <a:srgbClr val="FFFF00"/>
                </a:solidFill>
              </a:rPr>
              <a:t>Revalidación programada</a:t>
            </a:r>
            <a:r>
              <a:rPr lang="es-ES" sz="2800" b="1" dirty="0">
                <a:solidFill>
                  <a:srgbClr val="FFFF00"/>
                </a:solidFill>
              </a:rPr>
              <a:t>: </a:t>
            </a:r>
            <a:r>
              <a:rPr lang="es-ES" sz="2400" b="1" dirty="0">
                <a:solidFill>
                  <a:srgbClr val="FFFF00"/>
                </a:solidFill>
              </a:rPr>
              <a:t>La acreditación tendrá una duración programada. Finalizado el período de acreditación la institución deberá iniciar nuevamente el proceso. 		</a:t>
            </a:r>
            <a:endParaRPr lang="es-ES" sz="1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51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1D8A07D5-995A-F669-5EBA-E3BBC6B53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817"/>
            <a:ext cx="1204853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EAE316B-061B-EA84-CDF2-1CCEB03A2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0" y="346653"/>
            <a:ext cx="10698018" cy="530802"/>
          </a:xfrm>
        </p:spPr>
        <p:txBody>
          <a:bodyPr>
            <a:noAutofit/>
          </a:bodyPr>
          <a:lstStyle/>
          <a:p>
            <a:r>
              <a:rPr lang="es-ES" sz="3600" b="1" dirty="0"/>
              <a:t>Resolución: 1485-DGE-17: </a:t>
            </a:r>
            <a:r>
              <a:rPr lang="es-AR" sz="3600" b="1" dirty="0"/>
              <a:t>Autoevaluación de </a:t>
            </a:r>
            <a:r>
              <a:rPr lang="es-AR" sz="3600" b="1" dirty="0" err="1"/>
              <a:t>Ia</a:t>
            </a:r>
            <a:r>
              <a:rPr lang="es-AR" sz="3600" b="1" dirty="0"/>
              <a:t> carrera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6C72F5-593E-7E3A-984F-996A1289C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100" y="1154545"/>
            <a:ext cx="10515600" cy="559031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cuanto al ingreso a la carrera: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Cantidad de alumnos inscriptos.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Resultados cuantitativos y cualitativos del periodo de ambientación y nivelación para ingresantes: cantidad de aprobados y desaprobados, aprendizajes destacables y aprendizajes que deberán fortalecerse en el primer año de cursado, acciones institucionales realizadas para el seguimiento y acompañamiento de las trayectorias de los alumnos ingresantes.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cuanto a la población de estudiantes: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Cantidad de alumnos que efectivamente empezaron el cursado.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Cantidad de alumnos que regularizaron cada espacio curricular.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Cantidad de alumnos que cumplieron el régimen de correlatividades y promocionaron a 2do. ano (al finalizar mesas de febrero-marzo).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Acciones institucionales de acompañamiento a las Trayectorias </a:t>
            </a: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Formativas de los estudiantes</a:t>
            </a:r>
          </a:p>
          <a:p>
            <a:pPr>
              <a:lnSpc>
                <a:spcPct val="50000"/>
              </a:lnSpc>
              <a:spcAft>
                <a:spcPts val="800"/>
              </a:spcAft>
            </a:pP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2435189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038B10C-3AB5-CA51-70B5-DB8C109B01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817"/>
            <a:ext cx="1204853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82DD5D-065B-E417-58EA-D7147754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81" y="200637"/>
            <a:ext cx="11462328" cy="960800"/>
          </a:xfrm>
        </p:spPr>
        <p:txBody>
          <a:bodyPr>
            <a:normAutofit/>
          </a:bodyPr>
          <a:lstStyle/>
          <a:p>
            <a:r>
              <a:rPr lang="es-ES" sz="3600" b="1" dirty="0"/>
              <a:t>Resolución: 1485-DGE-17: </a:t>
            </a:r>
            <a:r>
              <a:rPr lang="es-AR" sz="3600" b="1" dirty="0"/>
              <a:t>Autoevaluación de </a:t>
            </a:r>
            <a:r>
              <a:rPr lang="es-AR" sz="3600" b="1" dirty="0" err="1"/>
              <a:t>Ia</a:t>
            </a:r>
            <a:r>
              <a:rPr lang="es-AR" sz="3600" b="1" dirty="0"/>
              <a:t> carrera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B67F3D-0693-4B9C-67A8-E5C3746D0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643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A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cuanto al desarrollo curricular: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Pertinencia y relevancia de los saberes de los espacios curriculares de primer año en relación con el perfil del egresado (para esto será necesario trabajar con los programas presentados por los profesores).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Relación entre el formato curricular del espacio y la metodología de enseñanza y experiencias de aprendizajes de los alumnos (requiere de una triangulación).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Acciones y resultados de la articulación entre los espacios curriculares de un mismo campo de formación y con espacios de otros campos formativos.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723178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1158</Words>
  <Application>Microsoft Office PowerPoint</Application>
  <PresentationFormat>Panorámica</PresentationFormat>
  <Paragraphs>113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Lato</vt:lpstr>
      <vt:lpstr>Lato Light</vt:lpstr>
      <vt:lpstr>Times New Roman</vt:lpstr>
      <vt:lpstr>Wingdings</vt:lpstr>
      <vt:lpstr>Tema de Office</vt:lpstr>
      <vt:lpstr>1_Tema de Office</vt:lpstr>
      <vt:lpstr>Presentación de PowerPoint</vt:lpstr>
      <vt:lpstr>Resolución CFE N°427/22 </vt:lpstr>
      <vt:lpstr>Presentación de PowerPoint</vt:lpstr>
      <vt:lpstr>Presentación de PowerPoint</vt:lpstr>
      <vt:lpstr>Presentación de PowerPoint</vt:lpstr>
      <vt:lpstr>“Sistema Nacional de Evaluación, Certificación y Acreditación Integral de la Educación Técnico Profesional”,</vt:lpstr>
      <vt:lpstr>FUNCIONAMIENTO</vt:lpstr>
      <vt:lpstr>Resolución: 1485-DGE-17: Autoevaluación de Ia carrera</vt:lpstr>
      <vt:lpstr>Resolución: 1485-DGE-17: Autoevaluación de Ia carrera</vt:lpstr>
      <vt:lpstr>Resolución: 1485-DGE-17: Autoevaluación de Ia carrera</vt:lpstr>
      <vt:lpstr>Resolución: 1485-DGE-17: Autoevaluación de Ia carrera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Cecilia - Rectoria</dc:creator>
  <cp:lastModifiedBy>Horacio Dalmasso</cp:lastModifiedBy>
  <cp:revision>8</cp:revision>
  <dcterms:created xsi:type="dcterms:W3CDTF">2022-07-27T23:39:27Z</dcterms:created>
  <dcterms:modified xsi:type="dcterms:W3CDTF">2022-07-29T16:13:23Z</dcterms:modified>
</cp:coreProperties>
</file>