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62" r:id="rId3"/>
    <p:sldId id="270" r:id="rId4"/>
    <p:sldId id="267" r:id="rId5"/>
    <p:sldId id="271" r:id="rId6"/>
    <p:sldId id="266" r:id="rId7"/>
    <p:sldId id="265" r:id="rId8"/>
    <p:sldId id="264" r:id="rId9"/>
    <p:sldId id="263" r:id="rId10"/>
    <p:sldId id="269" r:id="rId1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4E94"/>
    <a:srgbClr val="2E1BB7"/>
    <a:srgbClr val="FF3399"/>
    <a:srgbClr val="006600"/>
    <a:srgbClr val="740000"/>
    <a:srgbClr val="38207C"/>
    <a:srgbClr val="A80A42"/>
    <a:srgbClr val="BA18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776CFA-50E4-4FF4-AFEB-A89A87059D61}" type="doc">
      <dgm:prSet loTypeId="urn:microsoft.com/office/officeart/2005/8/layout/cycle2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s-AR"/>
        </a:p>
      </dgm:t>
    </dgm:pt>
    <dgm:pt modelId="{96F38EDA-5432-47BB-9065-A32026939B50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sz="1800" b="1" dirty="0" smtClean="0"/>
            <a:t>EXPERIENCIA</a:t>
          </a:r>
        </a:p>
        <a:p>
          <a:r>
            <a:rPr lang="es-AR" sz="1800" b="1" dirty="0" smtClean="0"/>
            <a:t>SIMBOLIZANTE</a:t>
          </a:r>
          <a:endParaRPr lang="es-AR" sz="1800" b="1" dirty="0"/>
        </a:p>
      </dgm:t>
    </dgm:pt>
    <dgm:pt modelId="{A73B78A7-ACC0-4D1F-BAE2-89C942FD1506}" type="parTrans" cxnId="{9288A737-DC60-4479-A039-69CD12220774}">
      <dgm:prSet/>
      <dgm:spPr/>
      <dgm:t>
        <a:bodyPr/>
        <a:lstStyle/>
        <a:p>
          <a:endParaRPr lang="es-AR"/>
        </a:p>
      </dgm:t>
    </dgm:pt>
    <dgm:pt modelId="{819C4052-B7CD-4408-B85D-2208D3266FBA}" type="sibTrans" cxnId="{9288A737-DC60-4479-A039-69CD12220774}">
      <dgm:prSet/>
      <dgm:spPr>
        <a:solidFill>
          <a:srgbClr val="B04E94"/>
        </a:solidFill>
      </dgm:spPr>
      <dgm:t>
        <a:bodyPr/>
        <a:lstStyle/>
        <a:p>
          <a:endParaRPr lang="es-AR"/>
        </a:p>
      </dgm:t>
    </dgm:pt>
    <dgm:pt modelId="{4226AF8B-E7A6-4DA5-A4F1-A5E11DD10653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sz="1800" b="1" dirty="0" smtClean="0">
              <a:solidFill>
                <a:schemeClr val="bg1"/>
              </a:solidFill>
            </a:rPr>
            <a:t>HOLÍSTICO </a:t>
          </a:r>
        </a:p>
        <a:p>
          <a:r>
            <a:rPr lang="es-AR" sz="1800" b="1" dirty="0" smtClean="0">
              <a:solidFill>
                <a:schemeClr val="bg1"/>
              </a:solidFill>
            </a:rPr>
            <a:t>INTEGRAL</a:t>
          </a:r>
          <a:endParaRPr lang="es-AR" sz="1800" b="1" dirty="0">
            <a:solidFill>
              <a:schemeClr val="bg1"/>
            </a:solidFill>
          </a:endParaRPr>
        </a:p>
      </dgm:t>
    </dgm:pt>
    <dgm:pt modelId="{62BB94F5-281D-4571-B072-667FBAAC97B3}" type="parTrans" cxnId="{D0983030-4C9B-4248-BF6C-FF32DAFB7573}">
      <dgm:prSet/>
      <dgm:spPr/>
      <dgm:t>
        <a:bodyPr/>
        <a:lstStyle/>
        <a:p>
          <a:endParaRPr lang="es-AR"/>
        </a:p>
      </dgm:t>
    </dgm:pt>
    <dgm:pt modelId="{F75C8129-8BA7-44FD-A0EF-D5D4D5C75465}" type="sibTrans" cxnId="{D0983030-4C9B-4248-BF6C-FF32DAFB7573}">
      <dgm:prSet/>
      <dgm:spPr>
        <a:solidFill>
          <a:srgbClr val="B04E94"/>
        </a:solidFill>
      </dgm:spPr>
      <dgm:t>
        <a:bodyPr/>
        <a:lstStyle/>
        <a:p>
          <a:endParaRPr lang="es-AR"/>
        </a:p>
      </dgm:t>
    </dgm:pt>
    <dgm:pt modelId="{18F48738-0B64-4659-9936-67379F31C18F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sz="1800" b="1" dirty="0" smtClean="0">
              <a:solidFill>
                <a:schemeClr val="bg1"/>
              </a:solidFill>
            </a:rPr>
            <a:t>IDENTIDAD DOCENTE</a:t>
          </a:r>
          <a:endParaRPr lang="es-AR" sz="1800" b="1" dirty="0">
            <a:solidFill>
              <a:schemeClr val="bg1"/>
            </a:solidFill>
          </a:endParaRPr>
        </a:p>
      </dgm:t>
    </dgm:pt>
    <dgm:pt modelId="{8545E9FA-8C82-4E94-98B8-D1D552990EBC}" type="parTrans" cxnId="{2C42A820-6928-4AE9-90BA-700D20461B73}">
      <dgm:prSet/>
      <dgm:spPr/>
      <dgm:t>
        <a:bodyPr/>
        <a:lstStyle/>
        <a:p>
          <a:endParaRPr lang="es-AR"/>
        </a:p>
      </dgm:t>
    </dgm:pt>
    <dgm:pt modelId="{857F6178-EC66-4AA4-936F-5E52D8EDD045}" type="sibTrans" cxnId="{2C42A820-6928-4AE9-90BA-700D20461B73}">
      <dgm:prSet/>
      <dgm:spPr>
        <a:solidFill>
          <a:srgbClr val="B04E94"/>
        </a:solidFill>
      </dgm:spPr>
      <dgm:t>
        <a:bodyPr/>
        <a:lstStyle/>
        <a:p>
          <a:endParaRPr lang="es-AR"/>
        </a:p>
      </dgm:t>
    </dgm:pt>
    <dgm:pt modelId="{A9F40345-5843-43BC-91DA-A4901C1CCAF6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AR" sz="1800" b="1" dirty="0" smtClean="0">
              <a:solidFill>
                <a:schemeClr val="bg1"/>
              </a:solidFill>
            </a:rPr>
            <a:t>HISTÓRICO</a:t>
          </a:r>
        </a:p>
        <a:p>
          <a:r>
            <a:rPr lang="es-AR" sz="1800" b="1" dirty="0" smtClean="0">
              <a:solidFill>
                <a:schemeClr val="bg1"/>
              </a:solidFill>
            </a:rPr>
            <a:t> Y </a:t>
          </a:r>
        </a:p>
        <a:p>
          <a:r>
            <a:rPr lang="es-AR" sz="1800" b="1" dirty="0" smtClean="0">
              <a:solidFill>
                <a:schemeClr val="bg1"/>
              </a:solidFill>
            </a:rPr>
            <a:t>CULTURAL</a:t>
          </a:r>
          <a:endParaRPr lang="es-AR" sz="1800" b="1" dirty="0">
            <a:solidFill>
              <a:schemeClr val="bg1"/>
            </a:solidFill>
          </a:endParaRPr>
        </a:p>
      </dgm:t>
    </dgm:pt>
    <dgm:pt modelId="{B7110325-6464-4D4A-BF8E-3EDF64A74DC3}" type="parTrans" cxnId="{760229A5-4214-472E-9818-3FB552758FC8}">
      <dgm:prSet/>
      <dgm:spPr/>
      <dgm:t>
        <a:bodyPr/>
        <a:lstStyle/>
        <a:p>
          <a:endParaRPr lang="es-AR"/>
        </a:p>
      </dgm:t>
    </dgm:pt>
    <dgm:pt modelId="{A82E1941-9517-48AD-9CAB-C2677E6B23AD}" type="sibTrans" cxnId="{760229A5-4214-472E-9818-3FB552758FC8}">
      <dgm:prSet/>
      <dgm:spPr>
        <a:solidFill>
          <a:srgbClr val="B04E94"/>
        </a:solidFill>
      </dgm:spPr>
      <dgm:t>
        <a:bodyPr/>
        <a:lstStyle/>
        <a:p>
          <a:endParaRPr lang="es-AR"/>
        </a:p>
      </dgm:t>
    </dgm:pt>
    <dgm:pt modelId="{F1588AF6-779D-4398-8A81-E3C5B29647D1}" type="pres">
      <dgm:prSet presAssocID="{65776CFA-50E4-4FF4-AFEB-A89A87059D6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E04CEE6-CCF9-4ABD-BC0A-2289E673291C}" type="pres">
      <dgm:prSet presAssocID="{96F38EDA-5432-47BB-9065-A32026939B50}" presName="node" presStyleLbl="node1" presStyleIdx="0" presStyleCnt="4" custScaleX="195768" custScaleY="9172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1B3BD76-AE06-4A6A-A724-953D9C1AEF3F}" type="pres">
      <dgm:prSet presAssocID="{819C4052-B7CD-4408-B85D-2208D3266FBA}" presName="sibTrans" presStyleLbl="sibTrans2D1" presStyleIdx="0" presStyleCnt="4"/>
      <dgm:spPr/>
      <dgm:t>
        <a:bodyPr/>
        <a:lstStyle/>
        <a:p>
          <a:endParaRPr lang="es-AR"/>
        </a:p>
      </dgm:t>
    </dgm:pt>
    <dgm:pt modelId="{7FD36DD3-9E31-43B6-B3B4-87C4802B4BE5}" type="pres">
      <dgm:prSet presAssocID="{819C4052-B7CD-4408-B85D-2208D3266FBA}" presName="connectorText" presStyleLbl="sibTrans2D1" presStyleIdx="0" presStyleCnt="4"/>
      <dgm:spPr/>
      <dgm:t>
        <a:bodyPr/>
        <a:lstStyle/>
        <a:p>
          <a:endParaRPr lang="es-AR"/>
        </a:p>
      </dgm:t>
    </dgm:pt>
    <dgm:pt modelId="{C3CE22F8-37A8-4C24-A2DB-3A1094D128E0}" type="pres">
      <dgm:prSet presAssocID="{4226AF8B-E7A6-4DA5-A4F1-A5E11DD10653}" presName="node" presStyleLbl="node1" presStyleIdx="1" presStyleCnt="4" custScaleX="137320" custRadScaleRad="10914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FEFB84A-5C9B-4380-92D9-B41ABE197FC2}" type="pres">
      <dgm:prSet presAssocID="{F75C8129-8BA7-44FD-A0EF-D5D4D5C75465}" presName="sibTrans" presStyleLbl="sibTrans2D1" presStyleIdx="1" presStyleCnt="4"/>
      <dgm:spPr/>
      <dgm:t>
        <a:bodyPr/>
        <a:lstStyle/>
        <a:p>
          <a:endParaRPr lang="es-AR"/>
        </a:p>
      </dgm:t>
    </dgm:pt>
    <dgm:pt modelId="{3AE0A7E7-0A49-4E59-8D51-9FDDB9F64AD6}" type="pres">
      <dgm:prSet presAssocID="{F75C8129-8BA7-44FD-A0EF-D5D4D5C75465}" presName="connectorText" presStyleLbl="sibTrans2D1" presStyleIdx="1" presStyleCnt="4"/>
      <dgm:spPr/>
      <dgm:t>
        <a:bodyPr/>
        <a:lstStyle/>
        <a:p>
          <a:endParaRPr lang="es-AR"/>
        </a:p>
      </dgm:t>
    </dgm:pt>
    <dgm:pt modelId="{A65D02E3-D566-4B5F-BC47-C118A9E5AED0}" type="pres">
      <dgm:prSet presAssocID="{18F48738-0B64-4659-9936-67379F31C18F}" presName="node" presStyleLbl="node1" presStyleIdx="2" presStyleCnt="4" custScaleX="14806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C222391-71DE-4D63-8B12-57D77DFE5A3D}" type="pres">
      <dgm:prSet presAssocID="{857F6178-EC66-4AA4-936F-5E52D8EDD045}" presName="sibTrans" presStyleLbl="sibTrans2D1" presStyleIdx="2" presStyleCnt="4"/>
      <dgm:spPr/>
      <dgm:t>
        <a:bodyPr/>
        <a:lstStyle/>
        <a:p>
          <a:endParaRPr lang="es-AR"/>
        </a:p>
      </dgm:t>
    </dgm:pt>
    <dgm:pt modelId="{910119FA-96D8-48A5-BC9E-5AAECB4B8F4F}" type="pres">
      <dgm:prSet presAssocID="{857F6178-EC66-4AA4-936F-5E52D8EDD045}" presName="connectorText" presStyleLbl="sibTrans2D1" presStyleIdx="2" presStyleCnt="4"/>
      <dgm:spPr/>
      <dgm:t>
        <a:bodyPr/>
        <a:lstStyle/>
        <a:p>
          <a:endParaRPr lang="es-AR"/>
        </a:p>
      </dgm:t>
    </dgm:pt>
    <dgm:pt modelId="{3B15DD42-6689-4221-A2D6-6CB10F4C60B0}" type="pres">
      <dgm:prSet presAssocID="{A9F40345-5843-43BC-91DA-A4901C1CCAF6}" presName="node" presStyleLbl="node1" presStyleIdx="3" presStyleCnt="4" custScaleX="136894" custRadScaleRad="10914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E078780-09E4-4C6E-BAE6-6AD8A45AA422}" type="pres">
      <dgm:prSet presAssocID="{A82E1941-9517-48AD-9CAB-C2677E6B23AD}" presName="sibTrans" presStyleLbl="sibTrans2D1" presStyleIdx="3" presStyleCnt="4"/>
      <dgm:spPr/>
      <dgm:t>
        <a:bodyPr/>
        <a:lstStyle/>
        <a:p>
          <a:endParaRPr lang="es-AR"/>
        </a:p>
      </dgm:t>
    </dgm:pt>
    <dgm:pt modelId="{CD200CDF-C697-47E2-9DE1-28364CAC5EFD}" type="pres">
      <dgm:prSet presAssocID="{A82E1941-9517-48AD-9CAB-C2677E6B23AD}" presName="connectorText" presStyleLbl="sibTrans2D1" presStyleIdx="3" presStyleCnt="4"/>
      <dgm:spPr/>
      <dgm:t>
        <a:bodyPr/>
        <a:lstStyle/>
        <a:p>
          <a:endParaRPr lang="es-AR"/>
        </a:p>
      </dgm:t>
    </dgm:pt>
  </dgm:ptLst>
  <dgm:cxnLst>
    <dgm:cxn modelId="{D0983030-4C9B-4248-BF6C-FF32DAFB7573}" srcId="{65776CFA-50E4-4FF4-AFEB-A89A87059D61}" destId="{4226AF8B-E7A6-4DA5-A4F1-A5E11DD10653}" srcOrd="1" destOrd="0" parTransId="{62BB94F5-281D-4571-B072-667FBAAC97B3}" sibTransId="{F75C8129-8BA7-44FD-A0EF-D5D4D5C75465}"/>
    <dgm:cxn modelId="{760229A5-4214-472E-9818-3FB552758FC8}" srcId="{65776CFA-50E4-4FF4-AFEB-A89A87059D61}" destId="{A9F40345-5843-43BC-91DA-A4901C1CCAF6}" srcOrd="3" destOrd="0" parTransId="{B7110325-6464-4D4A-BF8E-3EDF64A74DC3}" sibTransId="{A82E1941-9517-48AD-9CAB-C2677E6B23AD}"/>
    <dgm:cxn modelId="{EAD3EBE0-0F6A-4207-BE23-6F0DA575BDE1}" type="presOf" srcId="{857F6178-EC66-4AA4-936F-5E52D8EDD045}" destId="{6C222391-71DE-4D63-8B12-57D77DFE5A3D}" srcOrd="0" destOrd="0" presId="urn:microsoft.com/office/officeart/2005/8/layout/cycle2"/>
    <dgm:cxn modelId="{7390303C-4E7C-4B45-8EA5-303DCE66C11B}" type="presOf" srcId="{18F48738-0B64-4659-9936-67379F31C18F}" destId="{A65D02E3-D566-4B5F-BC47-C118A9E5AED0}" srcOrd="0" destOrd="0" presId="urn:microsoft.com/office/officeart/2005/8/layout/cycle2"/>
    <dgm:cxn modelId="{4F3C9161-23B3-4F69-954D-115CDAEF5DE4}" type="presOf" srcId="{A82E1941-9517-48AD-9CAB-C2677E6B23AD}" destId="{DE078780-09E4-4C6E-BAE6-6AD8A45AA422}" srcOrd="0" destOrd="0" presId="urn:microsoft.com/office/officeart/2005/8/layout/cycle2"/>
    <dgm:cxn modelId="{9288A737-DC60-4479-A039-69CD12220774}" srcId="{65776CFA-50E4-4FF4-AFEB-A89A87059D61}" destId="{96F38EDA-5432-47BB-9065-A32026939B50}" srcOrd="0" destOrd="0" parTransId="{A73B78A7-ACC0-4D1F-BAE2-89C942FD1506}" sibTransId="{819C4052-B7CD-4408-B85D-2208D3266FBA}"/>
    <dgm:cxn modelId="{84DA1050-1D73-49DF-84E2-0AC7A8F86E97}" type="presOf" srcId="{65776CFA-50E4-4FF4-AFEB-A89A87059D61}" destId="{F1588AF6-779D-4398-8A81-E3C5B29647D1}" srcOrd="0" destOrd="0" presId="urn:microsoft.com/office/officeart/2005/8/layout/cycle2"/>
    <dgm:cxn modelId="{9845B36A-994D-4C93-A26F-54101682A917}" type="presOf" srcId="{857F6178-EC66-4AA4-936F-5E52D8EDD045}" destId="{910119FA-96D8-48A5-BC9E-5AAECB4B8F4F}" srcOrd="1" destOrd="0" presId="urn:microsoft.com/office/officeart/2005/8/layout/cycle2"/>
    <dgm:cxn modelId="{3DF2504A-468F-4E8D-AD68-BDF2778D2D8B}" type="presOf" srcId="{96F38EDA-5432-47BB-9065-A32026939B50}" destId="{0E04CEE6-CCF9-4ABD-BC0A-2289E673291C}" srcOrd="0" destOrd="0" presId="urn:microsoft.com/office/officeart/2005/8/layout/cycle2"/>
    <dgm:cxn modelId="{92BE2487-858A-4335-9FCA-1D0D46C55695}" type="presOf" srcId="{A82E1941-9517-48AD-9CAB-C2677E6B23AD}" destId="{CD200CDF-C697-47E2-9DE1-28364CAC5EFD}" srcOrd="1" destOrd="0" presId="urn:microsoft.com/office/officeart/2005/8/layout/cycle2"/>
    <dgm:cxn modelId="{80659825-6361-42C1-B7C9-75C22F31E383}" type="presOf" srcId="{819C4052-B7CD-4408-B85D-2208D3266FBA}" destId="{11B3BD76-AE06-4A6A-A724-953D9C1AEF3F}" srcOrd="0" destOrd="0" presId="urn:microsoft.com/office/officeart/2005/8/layout/cycle2"/>
    <dgm:cxn modelId="{FC5A3B10-125F-43FB-BAFF-79247B90C724}" type="presOf" srcId="{F75C8129-8BA7-44FD-A0EF-D5D4D5C75465}" destId="{3AE0A7E7-0A49-4E59-8D51-9FDDB9F64AD6}" srcOrd="1" destOrd="0" presId="urn:microsoft.com/office/officeart/2005/8/layout/cycle2"/>
    <dgm:cxn modelId="{8B27EEB6-AE30-41E1-B617-05522DD417C1}" type="presOf" srcId="{F75C8129-8BA7-44FD-A0EF-D5D4D5C75465}" destId="{EFEFB84A-5C9B-4380-92D9-B41ABE197FC2}" srcOrd="0" destOrd="0" presId="urn:microsoft.com/office/officeart/2005/8/layout/cycle2"/>
    <dgm:cxn modelId="{2C42A820-6928-4AE9-90BA-700D20461B73}" srcId="{65776CFA-50E4-4FF4-AFEB-A89A87059D61}" destId="{18F48738-0B64-4659-9936-67379F31C18F}" srcOrd="2" destOrd="0" parTransId="{8545E9FA-8C82-4E94-98B8-D1D552990EBC}" sibTransId="{857F6178-EC66-4AA4-936F-5E52D8EDD045}"/>
    <dgm:cxn modelId="{E5FD7D72-4DB6-462F-8C0E-02F3D23B9248}" type="presOf" srcId="{4226AF8B-E7A6-4DA5-A4F1-A5E11DD10653}" destId="{C3CE22F8-37A8-4C24-A2DB-3A1094D128E0}" srcOrd="0" destOrd="0" presId="urn:microsoft.com/office/officeart/2005/8/layout/cycle2"/>
    <dgm:cxn modelId="{D62663A7-08FF-43E1-ADE0-2652D75BB48E}" type="presOf" srcId="{819C4052-B7CD-4408-B85D-2208D3266FBA}" destId="{7FD36DD3-9E31-43B6-B3B4-87C4802B4BE5}" srcOrd="1" destOrd="0" presId="urn:microsoft.com/office/officeart/2005/8/layout/cycle2"/>
    <dgm:cxn modelId="{A3E6AE02-B743-4B62-BB31-016B4D67DE18}" type="presOf" srcId="{A9F40345-5843-43BC-91DA-A4901C1CCAF6}" destId="{3B15DD42-6689-4221-A2D6-6CB10F4C60B0}" srcOrd="0" destOrd="0" presId="urn:microsoft.com/office/officeart/2005/8/layout/cycle2"/>
    <dgm:cxn modelId="{EC5E0895-29DE-4261-94F0-B6C29EB16127}" type="presParOf" srcId="{F1588AF6-779D-4398-8A81-E3C5B29647D1}" destId="{0E04CEE6-CCF9-4ABD-BC0A-2289E673291C}" srcOrd="0" destOrd="0" presId="urn:microsoft.com/office/officeart/2005/8/layout/cycle2"/>
    <dgm:cxn modelId="{05876D4F-7DEA-452D-ADBA-5D99F62308B1}" type="presParOf" srcId="{F1588AF6-779D-4398-8A81-E3C5B29647D1}" destId="{11B3BD76-AE06-4A6A-A724-953D9C1AEF3F}" srcOrd="1" destOrd="0" presId="urn:microsoft.com/office/officeart/2005/8/layout/cycle2"/>
    <dgm:cxn modelId="{CB44299E-B838-44FA-80BE-B3FC98CE3C3F}" type="presParOf" srcId="{11B3BD76-AE06-4A6A-A724-953D9C1AEF3F}" destId="{7FD36DD3-9E31-43B6-B3B4-87C4802B4BE5}" srcOrd="0" destOrd="0" presId="urn:microsoft.com/office/officeart/2005/8/layout/cycle2"/>
    <dgm:cxn modelId="{B863191E-457B-494D-84E9-495B67011FD7}" type="presParOf" srcId="{F1588AF6-779D-4398-8A81-E3C5B29647D1}" destId="{C3CE22F8-37A8-4C24-A2DB-3A1094D128E0}" srcOrd="2" destOrd="0" presId="urn:microsoft.com/office/officeart/2005/8/layout/cycle2"/>
    <dgm:cxn modelId="{427E7AB0-4398-49F7-BBED-B9CDACA05015}" type="presParOf" srcId="{F1588AF6-779D-4398-8A81-E3C5B29647D1}" destId="{EFEFB84A-5C9B-4380-92D9-B41ABE197FC2}" srcOrd="3" destOrd="0" presId="urn:microsoft.com/office/officeart/2005/8/layout/cycle2"/>
    <dgm:cxn modelId="{89FA3D8F-784A-4D80-8503-5D8F06F120EB}" type="presParOf" srcId="{EFEFB84A-5C9B-4380-92D9-B41ABE197FC2}" destId="{3AE0A7E7-0A49-4E59-8D51-9FDDB9F64AD6}" srcOrd="0" destOrd="0" presId="urn:microsoft.com/office/officeart/2005/8/layout/cycle2"/>
    <dgm:cxn modelId="{09FAA90C-BDF1-49A9-B12C-DF6110F7884A}" type="presParOf" srcId="{F1588AF6-779D-4398-8A81-E3C5B29647D1}" destId="{A65D02E3-D566-4B5F-BC47-C118A9E5AED0}" srcOrd="4" destOrd="0" presId="urn:microsoft.com/office/officeart/2005/8/layout/cycle2"/>
    <dgm:cxn modelId="{1EAB5A02-377E-4B64-9C1C-54C66DD1EB93}" type="presParOf" srcId="{F1588AF6-779D-4398-8A81-E3C5B29647D1}" destId="{6C222391-71DE-4D63-8B12-57D77DFE5A3D}" srcOrd="5" destOrd="0" presId="urn:microsoft.com/office/officeart/2005/8/layout/cycle2"/>
    <dgm:cxn modelId="{E52CA7CD-CC7E-41DB-BB30-272B3EE96E35}" type="presParOf" srcId="{6C222391-71DE-4D63-8B12-57D77DFE5A3D}" destId="{910119FA-96D8-48A5-BC9E-5AAECB4B8F4F}" srcOrd="0" destOrd="0" presId="urn:microsoft.com/office/officeart/2005/8/layout/cycle2"/>
    <dgm:cxn modelId="{25CE1CDB-9BD9-4882-BB89-7A07EB9C64B6}" type="presParOf" srcId="{F1588AF6-779D-4398-8A81-E3C5B29647D1}" destId="{3B15DD42-6689-4221-A2D6-6CB10F4C60B0}" srcOrd="6" destOrd="0" presId="urn:microsoft.com/office/officeart/2005/8/layout/cycle2"/>
    <dgm:cxn modelId="{6786B6A4-4D43-4C84-A253-4ABBD54726DB}" type="presParOf" srcId="{F1588AF6-779D-4398-8A81-E3C5B29647D1}" destId="{DE078780-09E4-4C6E-BAE6-6AD8A45AA422}" srcOrd="7" destOrd="0" presId="urn:microsoft.com/office/officeart/2005/8/layout/cycle2"/>
    <dgm:cxn modelId="{F0A4DB7B-1C9A-4627-BDD0-598E71CB24EB}" type="presParOf" srcId="{DE078780-09E4-4C6E-BAE6-6AD8A45AA422}" destId="{CD200CDF-C697-47E2-9DE1-28364CAC5EF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4CEE6-CCF9-4ABD-BC0A-2289E673291C}">
      <dsp:nvSpPr>
        <dsp:cNvPr id="0" name=""/>
        <dsp:cNvSpPr/>
      </dsp:nvSpPr>
      <dsp:spPr>
        <a:xfrm>
          <a:off x="1728190" y="72262"/>
          <a:ext cx="3380700" cy="1583921"/>
        </a:xfrm>
        <a:prstGeom prst="ellipse">
          <a:avLst/>
        </a:prstGeom>
        <a:gradFill rotWithShape="1">
          <a:gsLst>
            <a:gs pos="0">
              <a:schemeClr val="accent2">
                <a:tint val="75000"/>
                <a:shade val="85000"/>
                <a:satMod val="230000"/>
              </a:schemeClr>
            </a:gs>
            <a:gs pos="25000">
              <a:schemeClr val="accent2">
                <a:tint val="90000"/>
                <a:shade val="70000"/>
                <a:satMod val="220000"/>
              </a:schemeClr>
            </a:gs>
            <a:gs pos="50000">
              <a:schemeClr val="accent2">
                <a:tint val="90000"/>
                <a:shade val="58000"/>
                <a:satMod val="225000"/>
              </a:schemeClr>
            </a:gs>
            <a:gs pos="65000">
              <a:schemeClr val="accent2">
                <a:tint val="90000"/>
                <a:shade val="58000"/>
                <a:satMod val="225000"/>
              </a:schemeClr>
            </a:gs>
            <a:gs pos="80000">
              <a:schemeClr val="accent2">
                <a:tint val="90000"/>
                <a:shade val="69000"/>
                <a:satMod val="220000"/>
              </a:schemeClr>
            </a:gs>
            <a:gs pos="100000">
              <a:schemeClr val="accent2"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/>
            <a:t>EXPERIENCIA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/>
            <a:t>SIMBOLIZANTE</a:t>
          </a:r>
          <a:endParaRPr lang="es-AR" sz="1800" b="1" kern="1200" dirty="0"/>
        </a:p>
      </dsp:txBody>
      <dsp:txXfrm>
        <a:off x="2223282" y="304222"/>
        <a:ext cx="2390516" cy="1120001"/>
      </dsp:txXfrm>
    </dsp:sp>
    <dsp:sp modelId="{11B3BD76-AE06-4A6A-A724-953D9C1AEF3F}">
      <dsp:nvSpPr>
        <dsp:cNvPr id="0" name=""/>
        <dsp:cNvSpPr/>
      </dsp:nvSpPr>
      <dsp:spPr>
        <a:xfrm rot="2549747">
          <a:off x="4250527" y="1498612"/>
          <a:ext cx="356995" cy="582825"/>
        </a:xfrm>
        <a:prstGeom prst="rightArrow">
          <a:avLst>
            <a:gd name="adj1" fmla="val 60000"/>
            <a:gd name="adj2" fmla="val 50000"/>
          </a:avLst>
        </a:prstGeom>
        <a:solidFill>
          <a:srgbClr val="B04E9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600" kern="1200"/>
        </a:p>
      </dsp:txBody>
      <dsp:txXfrm>
        <a:off x="4264593" y="1579003"/>
        <a:ext cx="249897" cy="349695"/>
      </dsp:txXfrm>
    </dsp:sp>
    <dsp:sp modelId="{C3CE22F8-37A8-4C24-A2DB-3A1094D128E0}">
      <dsp:nvSpPr>
        <dsp:cNvPr id="0" name=""/>
        <dsp:cNvSpPr/>
      </dsp:nvSpPr>
      <dsp:spPr>
        <a:xfrm>
          <a:off x="4236879" y="1836854"/>
          <a:ext cx="2371366" cy="1726891"/>
        </a:xfrm>
        <a:prstGeom prst="ellipse">
          <a:avLst/>
        </a:prstGeom>
        <a:gradFill rotWithShape="1">
          <a:gsLst>
            <a:gs pos="0">
              <a:schemeClr val="accent2">
                <a:tint val="75000"/>
                <a:shade val="85000"/>
                <a:satMod val="230000"/>
              </a:schemeClr>
            </a:gs>
            <a:gs pos="25000">
              <a:schemeClr val="accent2">
                <a:tint val="90000"/>
                <a:shade val="70000"/>
                <a:satMod val="220000"/>
              </a:schemeClr>
            </a:gs>
            <a:gs pos="50000">
              <a:schemeClr val="accent2">
                <a:tint val="90000"/>
                <a:shade val="58000"/>
                <a:satMod val="225000"/>
              </a:schemeClr>
            </a:gs>
            <a:gs pos="65000">
              <a:schemeClr val="accent2">
                <a:tint val="90000"/>
                <a:shade val="58000"/>
                <a:satMod val="225000"/>
              </a:schemeClr>
            </a:gs>
            <a:gs pos="80000">
              <a:schemeClr val="accent2">
                <a:tint val="90000"/>
                <a:shade val="69000"/>
                <a:satMod val="220000"/>
              </a:schemeClr>
            </a:gs>
            <a:gs pos="100000">
              <a:schemeClr val="accent2"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HOLÍSTICO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INTEGRAL</a:t>
          </a:r>
          <a:endParaRPr lang="es-AR" sz="1800" b="1" kern="1200" dirty="0">
            <a:solidFill>
              <a:schemeClr val="bg1"/>
            </a:solidFill>
          </a:endParaRPr>
        </a:p>
      </dsp:txBody>
      <dsp:txXfrm>
        <a:off x="4584158" y="2089751"/>
        <a:ext cx="1676808" cy="1221097"/>
      </dsp:txXfrm>
    </dsp:sp>
    <dsp:sp modelId="{EFEFB84A-5C9B-4380-92D9-B41ABE197FC2}">
      <dsp:nvSpPr>
        <dsp:cNvPr id="0" name=""/>
        <dsp:cNvSpPr/>
      </dsp:nvSpPr>
      <dsp:spPr>
        <a:xfrm rot="8250253">
          <a:off x="4256123" y="3310407"/>
          <a:ext cx="364915" cy="582825"/>
        </a:xfrm>
        <a:prstGeom prst="rightArrow">
          <a:avLst>
            <a:gd name="adj1" fmla="val 60000"/>
            <a:gd name="adj2" fmla="val 50000"/>
          </a:avLst>
        </a:prstGeom>
        <a:solidFill>
          <a:srgbClr val="B04E9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600" kern="1200"/>
        </a:p>
      </dsp:txBody>
      <dsp:txXfrm rot="10800000">
        <a:off x="4351219" y="3389995"/>
        <a:ext cx="255441" cy="349695"/>
      </dsp:txXfrm>
    </dsp:sp>
    <dsp:sp modelId="{A65D02E3-D566-4B5F-BC47-C118A9E5AED0}">
      <dsp:nvSpPr>
        <dsp:cNvPr id="0" name=""/>
        <dsp:cNvSpPr/>
      </dsp:nvSpPr>
      <dsp:spPr>
        <a:xfrm>
          <a:off x="2140071" y="3672930"/>
          <a:ext cx="2556938" cy="1726891"/>
        </a:xfrm>
        <a:prstGeom prst="ellipse">
          <a:avLst/>
        </a:prstGeom>
        <a:gradFill rotWithShape="1">
          <a:gsLst>
            <a:gs pos="0">
              <a:schemeClr val="accent2">
                <a:tint val="75000"/>
                <a:shade val="85000"/>
                <a:satMod val="230000"/>
              </a:schemeClr>
            </a:gs>
            <a:gs pos="25000">
              <a:schemeClr val="accent2">
                <a:tint val="90000"/>
                <a:shade val="70000"/>
                <a:satMod val="220000"/>
              </a:schemeClr>
            </a:gs>
            <a:gs pos="50000">
              <a:schemeClr val="accent2">
                <a:tint val="90000"/>
                <a:shade val="58000"/>
                <a:satMod val="225000"/>
              </a:schemeClr>
            </a:gs>
            <a:gs pos="65000">
              <a:schemeClr val="accent2">
                <a:tint val="90000"/>
                <a:shade val="58000"/>
                <a:satMod val="225000"/>
              </a:schemeClr>
            </a:gs>
            <a:gs pos="80000">
              <a:schemeClr val="accent2">
                <a:tint val="90000"/>
                <a:shade val="69000"/>
                <a:satMod val="220000"/>
              </a:schemeClr>
            </a:gs>
            <a:gs pos="100000">
              <a:schemeClr val="accent2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2">
              <a:shade val="60000"/>
              <a:satMod val="11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IDENTIDAD DOCENTE</a:t>
          </a:r>
          <a:endParaRPr lang="es-AR" sz="1800" b="1" kern="1200" dirty="0">
            <a:solidFill>
              <a:schemeClr val="bg1"/>
            </a:solidFill>
          </a:endParaRPr>
        </a:p>
      </dsp:txBody>
      <dsp:txXfrm>
        <a:off x="2514526" y="3925827"/>
        <a:ext cx="1808028" cy="1221097"/>
      </dsp:txXfrm>
    </dsp:sp>
    <dsp:sp modelId="{6C222391-71DE-4D63-8B12-57D77DFE5A3D}">
      <dsp:nvSpPr>
        <dsp:cNvPr id="0" name=""/>
        <dsp:cNvSpPr/>
      </dsp:nvSpPr>
      <dsp:spPr>
        <a:xfrm rot="13349747">
          <a:off x="2230522" y="3323965"/>
          <a:ext cx="365554" cy="582825"/>
        </a:xfrm>
        <a:prstGeom prst="rightArrow">
          <a:avLst>
            <a:gd name="adj1" fmla="val 60000"/>
            <a:gd name="adj2" fmla="val 50000"/>
          </a:avLst>
        </a:prstGeom>
        <a:solidFill>
          <a:srgbClr val="B04E9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600" kern="1200"/>
        </a:p>
      </dsp:txBody>
      <dsp:txXfrm rot="10800000">
        <a:off x="2325785" y="3477572"/>
        <a:ext cx="255888" cy="349695"/>
      </dsp:txXfrm>
    </dsp:sp>
    <dsp:sp modelId="{3B15DD42-6689-4221-A2D6-6CB10F4C60B0}">
      <dsp:nvSpPr>
        <dsp:cNvPr id="0" name=""/>
        <dsp:cNvSpPr/>
      </dsp:nvSpPr>
      <dsp:spPr>
        <a:xfrm>
          <a:off x="232513" y="1836854"/>
          <a:ext cx="2364010" cy="1726891"/>
        </a:xfrm>
        <a:prstGeom prst="ellipse">
          <a:avLst/>
        </a:prstGeom>
        <a:gradFill rotWithShape="1">
          <a:gsLst>
            <a:gs pos="0">
              <a:schemeClr val="accent2">
                <a:tint val="75000"/>
                <a:shade val="85000"/>
                <a:satMod val="230000"/>
              </a:schemeClr>
            </a:gs>
            <a:gs pos="25000">
              <a:schemeClr val="accent2">
                <a:tint val="90000"/>
                <a:shade val="70000"/>
                <a:satMod val="220000"/>
              </a:schemeClr>
            </a:gs>
            <a:gs pos="50000">
              <a:schemeClr val="accent2">
                <a:tint val="90000"/>
                <a:shade val="58000"/>
                <a:satMod val="225000"/>
              </a:schemeClr>
            </a:gs>
            <a:gs pos="65000">
              <a:schemeClr val="accent2">
                <a:tint val="90000"/>
                <a:shade val="58000"/>
                <a:satMod val="225000"/>
              </a:schemeClr>
            </a:gs>
            <a:gs pos="80000">
              <a:schemeClr val="accent2">
                <a:tint val="90000"/>
                <a:shade val="69000"/>
                <a:satMod val="220000"/>
              </a:schemeClr>
            </a:gs>
            <a:gs pos="100000">
              <a:schemeClr val="accent2"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HISTÓRICO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 Y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bg1"/>
              </a:solidFill>
            </a:rPr>
            <a:t>CULTURAL</a:t>
          </a:r>
          <a:endParaRPr lang="es-AR" sz="1800" b="1" kern="1200" dirty="0">
            <a:solidFill>
              <a:schemeClr val="bg1"/>
            </a:solidFill>
          </a:endParaRPr>
        </a:p>
      </dsp:txBody>
      <dsp:txXfrm>
        <a:off x="578714" y="2089751"/>
        <a:ext cx="1671608" cy="1221097"/>
      </dsp:txXfrm>
    </dsp:sp>
    <dsp:sp modelId="{DE078780-09E4-4C6E-BAE6-6AD8A45AA422}">
      <dsp:nvSpPr>
        <dsp:cNvPr id="0" name=""/>
        <dsp:cNvSpPr/>
      </dsp:nvSpPr>
      <dsp:spPr>
        <a:xfrm rot="19050253">
          <a:off x="2213882" y="1512682"/>
          <a:ext cx="357634" cy="582825"/>
        </a:xfrm>
        <a:prstGeom prst="rightArrow">
          <a:avLst>
            <a:gd name="adj1" fmla="val 60000"/>
            <a:gd name="adj2" fmla="val 50000"/>
          </a:avLst>
        </a:prstGeom>
        <a:solidFill>
          <a:srgbClr val="B04E9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600" kern="1200"/>
        </a:p>
      </dsp:txBody>
      <dsp:txXfrm>
        <a:off x="2227973" y="1665486"/>
        <a:ext cx="250344" cy="3496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C54EE-FBBD-492B-86EA-31AB03B9D586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84524-48E9-406F-90C8-F71F15CB9D6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1A164-AA0F-4DD4-9E3F-0088740D7BBB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8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0BEC2-3FEB-4434-94A1-E3C7CD7B1A5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E694D-0CD6-47E3-A13A-63C40DB97DD4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8E6A0-1C14-4F8A-BAAE-5A72D72F52A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2CDAB-D1DF-4ECD-BEB5-911FEF57F0BB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6F2F5-7BB0-49D0-AC2E-5EB3AD9A12C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6B79-042B-401E-B1A4-DE015DDDE1F8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77D3C-DF14-4E9A-81C4-32321B1BC92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3D00-DE7B-4579-801F-6171362807F4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D4595-1CC0-43F1-BA62-4F82A79A578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52F6A-287B-45BE-A6D2-E9322E2D97F3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C1B02-0E50-4794-86CD-C0F056F95A4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77CBA-B489-495F-A51D-B38EF78D0001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A996B-7D9E-4213-8CA8-45FE5AF0A41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489C29-99AD-4C1E-BF8F-094ADC5F4709}" type="datetimeFigureOut">
              <a:rPr lang="es-AR"/>
              <a:pPr>
                <a:defRPr/>
              </a:pPr>
              <a:t>06/09/2013</a:t>
            </a:fld>
            <a:endParaRPr lang="es-AR"/>
          </a:p>
        </p:txBody>
      </p:sp>
      <p:sp>
        <p:nvSpPr>
          <p:cNvPr id="14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5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2DD037-4580-427D-A73F-7A098518D9C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</p:sldLayoutIdLst>
  <p:transition spd="slow">
    <p:push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/>
              <a:t>LA PRÁCTICA PROFESIONAL DOCENTE</a:t>
            </a:r>
            <a:endParaRPr lang="es-AR" dirty="0"/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652463" y="3141663"/>
            <a:ext cx="7827962" cy="32623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s-AR" sz="3600" b="1" i="1" smtClean="0">
                <a:solidFill>
                  <a:srgbClr val="2E1BB7"/>
                </a:solidFill>
                <a:latin typeface="Franklin Gothic Book" pitchFamily="34" charset="0"/>
              </a:rPr>
              <a:t>Condiciones de desarrollo en el marco de las políticas vigentes de Formación Docente.</a:t>
            </a:r>
            <a:r>
              <a:rPr lang="es-AR" sz="3600" b="1" smtClean="0">
                <a:solidFill>
                  <a:srgbClr val="2E1BB7"/>
                </a:solidFill>
                <a:latin typeface="Franklin Gothic Book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</a:pPr>
            <a:endParaRPr lang="es-AR" sz="3600" b="1" smtClean="0">
              <a:solidFill>
                <a:srgbClr val="2E1BB7"/>
              </a:solidFill>
              <a:latin typeface="Franklin Gothic Book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s-AR" sz="3200" b="1" smtClean="0">
                <a:solidFill>
                  <a:srgbClr val="2E1BB7"/>
                </a:solidFill>
                <a:latin typeface="Franklin Gothic Book" pitchFamily="34" charset="0"/>
              </a:rPr>
              <a:t>Hacia un Reglamento Marco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s-AR" sz="3200" b="1" smtClean="0">
                <a:solidFill>
                  <a:srgbClr val="2E1BB7"/>
                </a:solidFill>
                <a:latin typeface="Franklin Gothic Book" pitchFamily="34" charset="0"/>
              </a:rPr>
              <a:t>de Práctica y Residencia Docente</a:t>
            </a:r>
          </a:p>
        </p:txBody>
      </p:sp>
      <p:pic>
        <p:nvPicPr>
          <p:cNvPr id="13315" name="Imagen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88913"/>
            <a:ext cx="345598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 txBox="1">
            <a:spLocks noGrp="1"/>
          </p:cNvSpPr>
          <p:nvPr>
            <p:ph idx="1"/>
          </p:nvPr>
        </p:nvSpPr>
        <p:spPr>
          <a:xfrm>
            <a:off x="1009650" y="985838"/>
            <a:ext cx="7124700" cy="4714875"/>
          </a:xfrm>
        </p:spPr>
        <p:txBody>
          <a:bodyPr>
            <a:spAutoFit/>
          </a:bodyPr>
          <a:lstStyle/>
          <a:p>
            <a:pPr marL="0" indent="0" algn="just">
              <a:buFont typeface="Wingdings 2" pitchFamily="18" charset="2"/>
              <a:buNone/>
            </a:pPr>
            <a:r>
              <a:rPr lang="es-ES_tradnl" sz="2800" b="1" smtClean="0">
                <a:solidFill>
                  <a:srgbClr val="2E1BB7"/>
                </a:solidFill>
                <a:latin typeface="Franklin Gothic Book" pitchFamily="34" charset="0"/>
              </a:rPr>
              <a:t>“</a:t>
            </a:r>
            <a:r>
              <a:rPr lang="es-ES_tradnl" sz="2800" b="1" i="1" smtClean="0">
                <a:solidFill>
                  <a:srgbClr val="2E1BB7"/>
                </a:solidFill>
                <a:latin typeface="Franklin Gothic Book" pitchFamily="34" charset="0"/>
              </a:rPr>
              <a:t>Hacerse profesor es invertir en el futuro… 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es-ES_tradnl" sz="2800" b="1" i="1" smtClean="0">
                <a:solidFill>
                  <a:srgbClr val="2E1BB7"/>
                </a:solidFill>
                <a:latin typeface="Franklin Gothic Book" pitchFamily="34" charset="0"/>
              </a:rPr>
              <a:t>	En la dinámica misma del acto de enseñar, en el propio acto de aprender, podremos encontrar con qué instituir la escuela y construir un futuro posible para los hombres… 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es-ES_tradnl" sz="2800" b="1" i="1" smtClean="0">
                <a:solidFill>
                  <a:srgbClr val="2E1BB7"/>
                </a:solidFill>
                <a:latin typeface="Franklin Gothic Book" pitchFamily="34" charset="0"/>
              </a:rPr>
              <a:t>	Los profesores no tienen porvenir, SON EL PORVENIR”.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s-AR" sz="2000" b="1" i="1" smtClean="0">
                <a:solidFill>
                  <a:srgbClr val="2E1BB7"/>
                </a:solidFill>
                <a:latin typeface="Franklin Gothic Book" pitchFamily="34" charset="0"/>
              </a:rPr>
              <a:t>Phillipe Meirieu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s-AR" sz="2000" b="1" i="1" smtClean="0">
                <a:solidFill>
                  <a:srgbClr val="2E1BB7"/>
                </a:solidFill>
                <a:latin typeface="Franklin Gothic Book" pitchFamily="34" charset="0"/>
              </a:rPr>
              <a:t>Carta a un joven profesor</a:t>
            </a:r>
          </a:p>
          <a:p>
            <a:pPr marL="0" indent="0" algn="just" eaLnBrk="1" hangingPunct="1">
              <a:spcBef>
                <a:spcPct val="0"/>
              </a:spcBef>
              <a:buFont typeface="Wingdings 2" pitchFamily="18" charset="2"/>
              <a:buNone/>
            </a:pPr>
            <a:endParaRPr lang="es-AR" sz="2000" i="1" smtClean="0">
              <a:solidFill>
                <a:srgbClr val="2E1BB7"/>
              </a:solidFill>
              <a:latin typeface="Franklin Gothic Book" pitchFamily="34" charset="0"/>
            </a:endParaRPr>
          </a:p>
        </p:txBody>
      </p:sp>
      <p:pic>
        <p:nvPicPr>
          <p:cNvPr id="2150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81937">
            <a:off x="6156325" y="4652963"/>
            <a:ext cx="25193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C:\Users\Usuario\AppData\Local\Microsoft\Windows\Temporary Internet Files\Content.IE5\V28LBG56\MP900390083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2152650"/>
            <a:ext cx="2016125" cy="282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1 CuadroTexto"/>
          <p:cNvSpPr txBox="1">
            <a:spLocks noChangeArrowheads="1"/>
          </p:cNvSpPr>
          <p:nvPr/>
        </p:nvSpPr>
        <p:spPr bwMode="auto">
          <a:xfrm rot="-2129189">
            <a:off x="317500" y="1370013"/>
            <a:ext cx="3960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b="1" i="1">
                <a:solidFill>
                  <a:srgbClr val="2E1BB7"/>
                </a:solidFill>
                <a:latin typeface="Franklin Gothic Book" pitchFamily="34" charset="0"/>
              </a:rPr>
              <a:t>¿Por qué un Campo de Formación de la Práctica en la Formación Docente Inicial?</a:t>
            </a:r>
          </a:p>
        </p:txBody>
      </p:sp>
      <p:sp>
        <p:nvSpPr>
          <p:cNvPr id="6" name="5 CuadroTexto"/>
          <p:cNvSpPr txBox="1"/>
          <p:nvPr/>
        </p:nvSpPr>
        <p:spPr>
          <a:xfrm rot="1043058">
            <a:off x="4802188" y="1016000"/>
            <a:ext cx="3960812" cy="1190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s-AR" b="1" i="1">
                <a:solidFill>
                  <a:srgbClr val="2E1BB7"/>
                </a:solidFill>
                <a:latin typeface="Franklin Gothic Book" pitchFamily="34" charset="0"/>
              </a:rPr>
              <a:t>¿Cuáles son las implicancias formativas de incorporar la práctica docente en la Formación Inicial desde el 1er. año?</a:t>
            </a:r>
          </a:p>
        </p:txBody>
      </p:sp>
      <p:sp>
        <p:nvSpPr>
          <p:cNvPr id="14340" name="3 Rectángulo"/>
          <p:cNvSpPr>
            <a:spLocks noChangeArrowheads="1"/>
          </p:cNvSpPr>
          <p:nvPr/>
        </p:nvSpPr>
        <p:spPr bwMode="auto">
          <a:xfrm rot="-1568895">
            <a:off x="5816600" y="3468688"/>
            <a:ext cx="2898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b="1" i="1">
                <a:solidFill>
                  <a:srgbClr val="2E1BB7"/>
                </a:solidFill>
                <a:latin typeface="Franklin Gothic Book" pitchFamily="34" charset="0"/>
              </a:rPr>
              <a:t>¿Cómo incorporar la práctica docente a las prácticas formativas de profesorado?</a:t>
            </a:r>
          </a:p>
        </p:txBody>
      </p:sp>
      <p:sp>
        <p:nvSpPr>
          <p:cNvPr id="14341" name="4 Rectángulo"/>
          <p:cNvSpPr>
            <a:spLocks noChangeArrowheads="1"/>
          </p:cNvSpPr>
          <p:nvPr/>
        </p:nvSpPr>
        <p:spPr bwMode="auto">
          <a:xfrm rot="1176795">
            <a:off x="317500" y="4027488"/>
            <a:ext cx="2886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b="1" i="1">
                <a:solidFill>
                  <a:srgbClr val="2E1BB7"/>
                </a:solidFill>
                <a:latin typeface="Franklin Gothic Book" pitchFamily="34" charset="0"/>
              </a:rPr>
              <a:t>¿Quién asume la formación en la práctica docente’?</a:t>
            </a:r>
          </a:p>
        </p:txBody>
      </p:sp>
      <p:sp>
        <p:nvSpPr>
          <p:cNvPr id="14342" name="6 Rectángulo"/>
          <p:cNvSpPr>
            <a:spLocks noChangeArrowheads="1"/>
          </p:cNvSpPr>
          <p:nvPr/>
        </p:nvSpPr>
        <p:spPr bwMode="auto">
          <a:xfrm rot="-175299">
            <a:off x="2141538" y="5724525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b="1" i="1">
                <a:solidFill>
                  <a:srgbClr val="2E1BB7"/>
                </a:solidFill>
                <a:latin typeface="Franklin Gothic Book" pitchFamily="34" charset="0"/>
              </a:rPr>
              <a:t>¿Qué tipo de saberes constituyen la práctica docente?</a:t>
            </a:r>
            <a:endParaRPr lang="es-AR" b="1">
              <a:solidFill>
                <a:srgbClr val="2E1BB7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ES" sz="2800" b="1" i="1" cap="none" smtClean="0">
                <a:solidFill>
                  <a:srgbClr val="2E1BB7"/>
                </a:solidFill>
                <a:effectLst/>
                <a:latin typeface="Franklin Gothic Medium"/>
              </a:rPr>
              <a:t>¿</a:t>
            </a:r>
            <a:r>
              <a:rPr lang="es-ES" sz="2800" b="1" i="1" cap="none" smtClean="0">
                <a:solidFill>
                  <a:srgbClr val="2E1BB7"/>
                </a:solidFill>
                <a:effectLst/>
                <a:latin typeface="Calibri" pitchFamily="34" charset="0"/>
              </a:rPr>
              <a:t>C</a:t>
            </a:r>
            <a:r>
              <a:rPr lang="es-ES" sz="2800" b="1" i="1" cap="none" smtClean="0">
                <a:solidFill>
                  <a:srgbClr val="2E1BB7"/>
                </a:solidFill>
                <a:effectLst/>
                <a:latin typeface="Franklin Gothic Medium"/>
              </a:rPr>
              <a:t>ó</a:t>
            </a:r>
            <a:r>
              <a:rPr lang="es-ES" sz="2800" b="1" i="1" cap="none" smtClean="0">
                <a:solidFill>
                  <a:srgbClr val="2E1BB7"/>
                </a:solidFill>
                <a:effectLst/>
                <a:latin typeface="Calibri" pitchFamily="34" charset="0"/>
              </a:rPr>
              <a:t>mo consideramos a la Pr</a:t>
            </a:r>
            <a:r>
              <a:rPr lang="es-ES" sz="2800" b="1" i="1" cap="none" smtClean="0">
                <a:solidFill>
                  <a:srgbClr val="2E1BB7"/>
                </a:solidFill>
                <a:effectLst/>
                <a:latin typeface="Franklin Gothic Medium"/>
              </a:rPr>
              <a:t>á</a:t>
            </a:r>
            <a:r>
              <a:rPr lang="es-ES" sz="2800" b="1" i="1" cap="none" smtClean="0">
                <a:solidFill>
                  <a:srgbClr val="2E1BB7"/>
                </a:solidFill>
                <a:effectLst/>
                <a:latin typeface="Calibri" pitchFamily="34" charset="0"/>
              </a:rPr>
              <a:t>ctica Profesional Docente?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800" b="1" smtClean="0">
                <a:latin typeface="Calibri" pitchFamily="34" charset="0"/>
                <a:sym typeface="Wingdings" pitchFamily="2" charset="2"/>
              </a:rPr>
              <a:t>Pr</a:t>
            </a:r>
            <a:r>
              <a:rPr lang="es-ES" sz="2800" b="1" smtClean="0">
                <a:latin typeface="Franklin Gothic Book"/>
                <a:sym typeface="Wingdings" pitchFamily="2" charset="2"/>
              </a:rPr>
              <a:t>á</a:t>
            </a:r>
            <a:r>
              <a:rPr lang="es-ES" sz="2800" b="1" smtClean="0">
                <a:latin typeface="Calibri" pitchFamily="34" charset="0"/>
                <a:sym typeface="Wingdings" pitchFamily="2" charset="2"/>
              </a:rPr>
              <a:t>ctica social situada y reflexiva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800" b="1" smtClean="0">
                <a:latin typeface="Calibri" pitchFamily="34" charset="0"/>
                <a:sym typeface="Wingdings" pitchFamily="2" charset="2"/>
              </a:rPr>
              <a:t>Responde a necesidades, funciones y determinaciones que exceden lo individual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800" b="1" smtClean="0">
                <a:latin typeface="Calibri" pitchFamily="34" charset="0"/>
                <a:sym typeface="Wingdings" pitchFamily="2" charset="2"/>
              </a:rPr>
              <a:t>Cobra sentido en el marco del contexto social e institucional del que forma parte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800" b="1" smtClean="0">
                <a:latin typeface="Calibri" pitchFamily="34" charset="0"/>
                <a:sym typeface="Wingdings" pitchFamily="2" charset="2"/>
              </a:rPr>
              <a:t>Sostenida por procesos interactivos múltiples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800" b="1" smtClean="0">
                <a:latin typeface="Calibri" pitchFamily="34" charset="0"/>
                <a:sym typeface="Wingdings" pitchFamily="2" charset="2"/>
              </a:rPr>
              <a:t>Se desarrolla en escenarios singulares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800" b="1" smtClean="0">
                <a:latin typeface="Calibri" pitchFamily="34" charset="0"/>
                <a:sym typeface="Wingdings" pitchFamily="2" charset="2"/>
              </a:rPr>
              <a:t>Trabajo en torno al conocimiento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800" b="1" smtClean="0">
                <a:latin typeface="Calibri" pitchFamily="34" charset="0"/>
                <a:sym typeface="Wingdings" pitchFamily="2" charset="2"/>
              </a:rPr>
              <a:t>Supera dicotom</a:t>
            </a:r>
            <a:r>
              <a:rPr lang="es-ES" sz="2800" b="1" smtClean="0">
                <a:latin typeface="Franklin Gothic Book"/>
                <a:sym typeface="Wingdings" pitchFamily="2" charset="2"/>
              </a:rPr>
              <a:t>í</a:t>
            </a:r>
            <a:r>
              <a:rPr lang="es-ES" sz="2800" b="1" smtClean="0">
                <a:latin typeface="Calibri" pitchFamily="34" charset="0"/>
                <a:sym typeface="Wingdings" pitchFamily="2" charset="2"/>
              </a:rPr>
              <a:t>a entre saberes de referencia y saberes pr</a:t>
            </a:r>
            <a:r>
              <a:rPr lang="es-ES" sz="2800" b="1" smtClean="0">
                <a:latin typeface="Franklin Gothic Book"/>
                <a:sym typeface="Wingdings" pitchFamily="2" charset="2"/>
              </a:rPr>
              <a:t>á</a:t>
            </a:r>
            <a:r>
              <a:rPr lang="es-ES" sz="2800" b="1" smtClean="0">
                <a:latin typeface="Calibri" pitchFamily="34" charset="0"/>
                <a:sym typeface="Wingdings" pitchFamily="2" charset="2"/>
              </a:rPr>
              <a:t>cticos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800" smtClean="0">
              <a:latin typeface="Franklin Gothic Book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1331640" y="1196752"/>
          <a:ext cx="68407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Flecha arriba y abajo"/>
          <p:cNvSpPr/>
          <p:nvPr/>
        </p:nvSpPr>
        <p:spPr>
          <a:xfrm>
            <a:off x="4211638" y="3141663"/>
            <a:ext cx="504825" cy="1295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119188" y="260350"/>
            <a:ext cx="7124700" cy="92551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s-AR" b="1" smtClean="0">
                <a:solidFill>
                  <a:srgbClr val="740000"/>
                </a:solidFill>
              </a:rPr>
              <a:t>LA PRÁCTICA DOCENTE </a:t>
            </a:r>
            <a:br>
              <a:rPr lang="es-AR" b="1" smtClean="0">
                <a:solidFill>
                  <a:srgbClr val="740000"/>
                </a:solidFill>
              </a:rPr>
            </a:br>
            <a:r>
              <a:rPr lang="es-AR" b="1" smtClean="0">
                <a:solidFill>
                  <a:srgbClr val="740000"/>
                </a:solidFill>
              </a:rPr>
              <a:t>COMO SABER FORMATIVO</a:t>
            </a:r>
            <a:endParaRPr lang="es-AR" b="1" dirty="0">
              <a:solidFill>
                <a:srgbClr val="74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ES" sz="3200" i="1" cap="none" smtClean="0">
                <a:solidFill>
                  <a:srgbClr val="2E1BB7"/>
                </a:solidFill>
                <a:effectLst/>
                <a:latin typeface="Franklin Gothic Medium" pitchFamily="34" charset="0"/>
              </a:rPr>
              <a:t>Aportes de la normativa vigente para el Nivel Secundario – Res 93/CFE Anexo 1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700213"/>
            <a:ext cx="8686800" cy="4379912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ES" b="1" i="1" smtClean="0">
                <a:solidFill>
                  <a:schemeClr val="hlink"/>
                </a:solidFill>
                <a:latin typeface="Franklin Gothic Book" pitchFamily="34" charset="0"/>
              </a:rPr>
              <a:t>Organización institucional de la enseñanza</a:t>
            </a:r>
            <a:r>
              <a:rPr lang="es-ES" i="1" smtClean="0">
                <a:solidFill>
                  <a:schemeClr val="hlink"/>
                </a:solidFill>
                <a:latin typeface="Franklin Gothic Book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s-ES" smtClean="0">
                <a:solidFill>
                  <a:schemeClr val="hlink"/>
                </a:solidFill>
                <a:latin typeface="Franklin Gothic Book" pitchFamily="34" charset="0"/>
                <a:sym typeface="Wingdings" pitchFamily="2" charset="2"/>
              </a:rPr>
              <a:t>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b="1" smtClean="0">
                <a:latin typeface="Franklin Gothic Book" pitchFamily="34" charset="0"/>
                <a:sym typeface="Wingdings" pitchFamily="2" charset="2"/>
              </a:rPr>
              <a:t>Variaciones de las propuestas disciplinares (equipos mixtos)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b="1" smtClean="0">
                <a:latin typeface="Franklin Gothic Book" pitchFamily="34" charset="0"/>
                <a:sym typeface="Wingdings" pitchFamily="2" charset="2"/>
              </a:rPr>
              <a:t>Talleres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b="1" smtClean="0">
                <a:latin typeface="Franklin Gothic Book" pitchFamily="34" charset="0"/>
                <a:sym typeface="Wingdings" pitchFamily="2" charset="2"/>
              </a:rPr>
              <a:t>Seminarios temáticos intensivos (contenidos trasversales)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b="1" smtClean="0">
                <a:latin typeface="Franklin Gothic Book" pitchFamily="34" charset="0"/>
                <a:sym typeface="Wingdings" pitchFamily="2" charset="2"/>
              </a:rPr>
              <a:t>Jornadas de profundización temática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b="1" smtClean="0">
                <a:latin typeface="Franklin Gothic Book" pitchFamily="34" charset="0"/>
                <a:sym typeface="Wingdings" pitchFamily="2" charset="2"/>
              </a:rPr>
              <a:t>Proyectos socio - comunitarios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b="1" smtClean="0">
                <a:latin typeface="Franklin Gothic Book" pitchFamily="34" charset="0"/>
                <a:sym typeface="Wingdings" pitchFamily="2" charset="2"/>
              </a:rPr>
              <a:t>Propuestas para la inclusión institucional y la progresión de los aprendizajes (foros de reflexión; jornadas de esparcimiento; entre otras)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b="1" smtClean="0">
                <a:latin typeface="Franklin Gothic Book" pitchFamily="34" charset="0"/>
                <a:sym typeface="Wingdings" pitchFamily="2" charset="2"/>
              </a:rPr>
              <a:t>Propuestas de enseñanza complementarias (cursos)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b="1" smtClean="0">
                <a:latin typeface="Franklin Gothic Book" pitchFamily="34" charset="0"/>
                <a:sym typeface="Wingdings" pitchFamily="2" charset="2"/>
              </a:rPr>
              <a:t>Propuestas de apoyo a las trayectorias escolares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s-ES" sz="2000" b="1" smtClean="0">
              <a:latin typeface="Franklin Gothic Book" pitchFamily="34" charset="0"/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s-ES" sz="2400" b="1" smtClean="0">
              <a:latin typeface="Franklin Gothic Book" pitchFamily="34" charset="0"/>
              <a:sym typeface="Wingdings" pitchFamily="2" charset="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des.mza.infd.edu.ar/sitio/upload/img/tapa_ef_ch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276475"/>
            <a:ext cx="2365375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Llamada rectangular redondeada"/>
          <p:cNvSpPr/>
          <p:nvPr/>
        </p:nvSpPr>
        <p:spPr>
          <a:xfrm>
            <a:off x="3346450" y="1557338"/>
            <a:ext cx="5618163" cy="5040312"/>
          </a:xfrm>
          <a:prstGeom prst="wedgeRoundRectCallout">
            <a:avLst>
              <a:gd name="adj1" fmla="val -76787"/>
              <a:gd name="adj2" fmla="val 1922"/>
              <a:gd name="adj3" fmla="val 16667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sz="2000" b="1" dirty="0" smtClean="0">
                <a:solidFill>
                  <a:srgbClr val="740000"/>
                </a:solidFill>
              </a:rPr>
              <a:t>EL CAMPO DE LA PRÁCTICA PROFESIONAL DOCENTE EN LOS NUEVOS DISEÑOS DE PROFESORADOS</a:t>
            </a:r>
            <a:endParaRPr lang="es-AR" sz="2000" b="1" dirty="0">
              <a:solidFill>
                <a:srgbClr val="740000"/>
              </a:solidFill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3708400" y="1844675"/>
            <a:ext cx="5049838" cy="4897438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s-AR" sz="2800" dirty="0" smtClean="0">
                <a:solidFill>
                  <a:srgbClr val="7030A0"/>
                </a:solidFill>
              </a:rPr>
              <a:t>La práctica docente se configura como un Campo Formativo.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s-AR" sz="2800" dirty="0" smtClean="0">
                <a:solidFill>
                  <a:srgbClr val="7030A0"/>
                </a:solidFill>
              </a:rPr>
              <a:t>Comprende entre un 15 y 24% de la carga horaria total de Formación Inicial de Profesorados ( entre768 – 960 </a:t>
            </a:r>
            <a:r>
              <a:rPr lang="es-AR" sz="2800" dirty="0" err="1" smtClean="0">
                <a:solidFill>
                  <a:srgbClr val="7030A0"/>
                </a:solidFill>
              </a:rPr>
              <a:t>hs</a:t>
            </a:r>
            <a:r>
              <a:rPr lang="es-AR" sz="2800" dirty="0" smtClean="0">
                <a:solidFill>
                  <a:srgbClr val="7030A0"/>
                </a:solidFill>
              </a:rPr>
              <a:t> cátedra)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s-AR" sz="2800" dirty="0" smtClean="0">
                <a:solidFill>
                  <a:srgbClr val="7030A0"/>
                </a:solidFill>
              </a:rPr>
              <a:t>Está presente desde 1er. a 4to. año. 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s-AR" sz="2800" dirty="0" smtClean="0">
                <a:solidFill>
                  <a:srgbClr val="7030A0"/>
                </a:solidFill>
              </a:rPr>
              <a:t>Prescribe actividades en el Instituto Formador y en las Escuelas Asociadas.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es-AR" sz="2800" dirty="0" smtClean="0">
                <a:solidFill>
                  <a:srgbClr val="7030A0"/>
                </a:solidFill>
              </a:rPr>
              <a:t>Nuevo desafío para las acciones de formación docente</a:t>
            </a:r>
            <a:r>
              <a:rPr lang="es-AR" sz="2800" dirty="0" smtClean="0">
                <a:solidFill>
                  <a:srgbClr val="740000"/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AR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1 Imagen" descr="http://beplaces.com.ar/wp-content/uploads/2012/05/casa_gobiern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1466850"/>
            <a:ext cx="214471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2 Rectángulo"/>
          <p:cNvSpPr>
            <a:spLocks noChangeArrowheads="1"/>
          </p:cNvSpPr>
          <p:nvPr/>
        </p:nvSpPr>
        <p:spPr bwMode="auto">
          <a:xfrm>
            <a:off x="430213" y="158750"/>
            <a:ext cx="8389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CONDICIONES DE DESARROLLO</a:t>
            </a:r>
          </a:p>
          <a:p>
            <a:pPr algn="ctr"/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DEL CAMPO DE FORMACIÓN DE LA PRÁCTICA DOCENTE</a:t>
            </a:r>
          </a:p>
          <a:p>
            <a:pPr algn="ctr"/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ÁMBITOS DE GESTIÓN</a:t>
            </a:r>
            <a:endParaRPr lang="es-AR" sz="2000" b="1">
              <a:latin typeface="Franklin Gothic Book" pitchFamily="34" charset="0"/>
            </a:endParaRPr>
          </a:p>
        </p:txBody>
      </p:sp>
      <p:sp>
        <p:nvSpPr>
          <p:cNvPr id="18435" name="3 CuadroTexto"/>
          <p:cNvSpPr txBox="1">
            <a:spLocks noChangeArrowheads="1"/>
          </p:cNvSpPr>
          <p:nvPr/>
        </p:nvSpPr>
        <p:spPr bwMode="auto">
          <a:xfrm>
            <a:off x="4211638" y="1293813"/>
            <a:ext cx="4608512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AR" b="1">
                <a:solidFill>
                  <a:srgbClr val="002060"/>
                </a:solidFill>
                <a:latin typeface="Franklin Gothic Book" pitchFamily="34" charset="0"/>
                <a:ea typeface="Batang"/>
                <a:cs typeface="Batang"/>
              </a:rPr>
              <a:t>POLÍTICA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s-AR" b="1">
                <a:solidFill>
                  <a:srgbClr val="002060"/>
                </a:solidFill>
                <a:latin typeface="Franklin Gothic Book" pitchFamily="34" charset="0"/>
                <a:ea typeface="Batang"/>
                <a:cs typeface="Batang"/>
              </a:rPr>
              <a:t>Acta acuerdo entre las Direcciones de Línea 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s-AR" b="1">
                <a:solidFill>
                  <a:srgbClr val="002060"/>
                </a:solidFill>
                <a:latin typeface="Franklin Gothic Book" pitchFamily="34" charset="0"/>
                <a:ea typeface="Batang"/>
                <a:cs typeface="Batang"/>
              </a:rPr>
              <a:t>Reglamento Marco de Práctica y Residencia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3213100"/>
            <a:ext cx="1890712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6 CuadroTexto"/>
          <p:cNvSpPr txBox="1">
            <a:spLocks noChangeArrowheads="1"/>
          </p:cNvSpPr>
          <p:nvPr/>
        </p:nvSpPr>
        <p:spPr bwMode="auto">
          <a:xfrm>
            <a:off x="4364038" y="3381375"/>
            <a:ext cx="460851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AR" b="1">
                <a:solidFill>
                  <a:srgbClr val="740000"/>
                </a:solidFill>
                <a:latin typeface="Franklin Gothic Book" pitchFamily="34" charset="0"/>
                <a:ea typeface="Batang"/>
                <a:cs typeface="Batang"/>
              </a:rPr>
              <a:t>INSTITUCIONAL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s-AR" b="1">
                <a:solidFill>
                  <a:srgbClr val="740000"/>
                </a:solidFill>
                <a:latin typeface="Franklin Gothic Book" pitchFamily="34" charset="0"/>
                <a:ea typeface="Batang"/>
                <a:cs typeface="Batang"/>
              </a:rPr>
              <a:t>Reglamento Institucional de Práctica y Residencia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s-AR" b="1">
                <a:solidFill>
                  <a:srgbClr val="740000"/>
                </a:solidFill>
                <a:latin typeface="Franklin Gothic Book" pitchFamily="34" charset="0"/>
                <a:ea typeface="Batang"/>
                <a:cs typeface="Batang"/>
              </a:rPr>
              <a:t>Convenio de Articulación y trabajo colaborativo  entre ISFD  y  EA</a:t>
            </a:r>
          </a:p>
        </p:txBody>
      </p:sp>
      <p:pic>
        <p:nvPicPr>
          <p:cNvPr id="1843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5229225"/>
            <a:ext cx="21336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8 CuadroTexto"/>
          <p:cNvSpPr txBox="1">
            <a:spLocks noChangeArrowheads="1"/>
          </p:cNvSpPr>
          <p:nvPr/>
        </p:nvSpPr>
        <p:spPr bwMode="auto">
          <a:xfrm>
            <a:off x="4356100" y="5464175"/>
            <a:ext cx="4608513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AR" b="1">
                <a:solidFill>
                  <a:srgbClr val="006600"/>
                </a:solidFill>
                <a:latin typeface="Franklin Gothic Book" pitchFamily="34" charset="0"/>
                <a:ea typeface="Batang"/>
                <a:cs typeface="Batang"/>
              </a:rPr>
              <a:t>ÁULICA</a:t>
            </a:r>
          </a:p>
          <a:p>
            <a:pPr marL="342900" lvl="1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s-AR" b="1">
                <a:solidFill>
                  <a:srgbClr val="006600"/>
                </a:solidFill>
                <a:latin typeface="Franklin Gothic Book" pitchFamily="34" charset="0"/>
                <a:ea typeface="Batang"/>
                <a:cs typeface="Batang"/>
              </a:rPr>
              <a:t>Equipos de trabajo con docentes formadores y docentes del nivel</a:t>
            </a:r>
          </a:p>
        </p:txBody>
      </p:sp>
      <p:sp>
        <p:nvSpPr>
          <p:cNvPr id="5" name="4 Flecha derecha"/>
          <p:cNvSpPr/>
          <p:nvPr/>
        </p:nvSpPr>
        <p:spPr>
          <a:xfrm>
            <a:off x="3059113" y="1844675"/>
            <a:ext cx="792162" cy="504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1" name="10 Flecha derecha"/>
          <p:cNvSpPr/>
          <p:nvPr/>
        </p:nvSpPr>
        <p:spPr>
          <a:xfrm>
            <a:off x="3059113" y="4044950"/>
            <a:ext cx="792162" cy="503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2" name="11 Flecha derecha"/>
          <p:cNvSpPr/>
          <p:nvPr/>
        </p:nvSpPr>
        <p:spPr>
          <a:xfrm>
            <a:off x="3059113" y="5707063"/>
            <a:ext cx="792162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cuments"/>
          <p:cNvSpPr>
            <a:spLocks noEditPoints="1" noChangeArrowheads="1"/>
          </p:cNvSpPr>
          <p:nvPr/>
        </p:nvSpPr>
        <p:spPr bwMode="auto">
          <a:xfrm>
            <a:off x="5724525" y="188913"/>
            <a:ext cx="3024188" cy="34448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solidFill>
                <a:srgbClr val="00206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REGLAMENTO MARCO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PRÁCTICA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RESIDENCIA</a:t>
            </a:r>
            <a:endParaRPr lang="es-AR" dirty="0">
              <a:latin typeface="+mn-lt"/>
            </a:endParaRPr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1042988" y="549275"/>
            <a:ext cx="2016125" cy="2940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solidFill>
                <a:srgbClr val="00206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solidFill>
                <a:srgbClr val="00206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ACTA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ACUERDO </a:t>
            </a:r>
            <a:endParaRPr lang="es-AR" dirty="0">
              <a:latin typeface="+mn-lt"/>
            </a:endParaRPr>
          </a:p>
        </p:txBody>
      </p:sp>
      <p:sp>
        <p:nvSpPr>
          <p:cNvPr id="6" name="5 Flecha izquierda y derecha"/>
          <p:cNvSpPr/>
          <p:nvPr/>
        </p:nvSpPr>
        <p:spPr>
          <a:xfrm>
            <a:off x="3635375" y="1196975"/>
            <a:ext cx="1657350" cy="1079500"/>
          </a:xfrm>
          <a:prstGeom prst="leftRightArrow">
            <a:avLst/>
          </a:prstGeom>
          <a:solidFill>
            <a:srgbClr val="B04E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9460" name="8 CuadroTexto"/>
          <p:cNvSpPr txBox="1">
            <a:spLocks noChangeArrowheads="1"/>
          </p:cNvSpPr>
          <p:nvPr/>
        </p:nvSpPr>
        <p:spPr bwMode="auto">
          <a:xfrm>
            <a:off x="468313" y="4616450"/>
            <a:ext cx="3382962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s-AR" b="1">
                <a:solidFill>
                  <a:srgbClr val="002060"/>
                </a:solidFill>
                <a:latin typeface="Franklin Gothic Book" pitchFamily="34" charset="0"/>
              </a:rPr>
              <a:t>Partes involucradas: Direcciones de Línea 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s-AR" b="1">
                <a:solidFill>
                  <a:srgbClr val="002060"/>
                </a:solidFill>
                <a:latin typeface="Franklin Gothic Book" pitchFamily="34" charset="0"/>
              </a:rPr>
              <a:t>Objetivos generales del acuerdo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es-AR" b="1">
                <a:solidFill>
                  <a:srgbClr val="002060"/>
                </a:solidFill>
                <a:latin typeface="Franklin Gothic Book" pitchFamily="34" charset="0"/>
              </a:rPr>
              <a:t>Caracterización de los vínculos entre niveles</a:t>
            </a:r>
            <a:endParaRPr lang="es-AR">
              <a:latin typeface="Franklin Gothic Book" pitchFamily="34" charset="0"/>
            </a:endParaRPr>
          </a:p>
        </p:txBody>
      </p:sp>
      <p:sp>
        <p:nvSpPr>
          <p:cNvPr id="10" name="9 Flecha abajo"/>
          <p:cNvSpPr/>
          <p:nvPr/>
        </p:nvSpPr>
        <p:spPr>
          <a:xfrm>
            <a:off x="1692275" y="3633788"/>
            <a:ext cx="792163" cy="731837"/>
          </a:xfrm>
          <a:prstGeom prst="downArrow">
            <a:avLst/>
          </a:prstGeom>
          <a:solidFill>
            <a:srgbClr val="B04E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4679950" y="4668838"/>
            <a:ext cx="4429125" cy="380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Es un encuadre pedagógico y administrativo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Nuevas Regulaciones para crear condiciones de posibilidad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s-AR" b="1" dirty="0">
                <a:solidFill>
                  <a:srgbClr val="002060"/>
                </a:solidFill>
                <a:latin typeface="+mn-lt"/>
              </a:rPr>
              <a:t>Caracterización de las acciones colaborativas entre niveles.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s-AR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s-AR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s-AR" b="1" dirty="0">
              <a:solidFill>
                <a:srgbClr val="00206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2" name="11 Flecha abajo"/>
          <p:cNvSpPr/>
          <p:nvPr/>
        </p:nvSpPr>
        <p:spPr>
          <a:xfrm>
            <a:off x="6659563" y="3786188"/>
            <a:ext cx="792162" cy="731837"/>
          </a:xfrm>
          <a:prstGeom prst="downArrow">
            <a:avLst/>
          </a:prstGeom>
          <a:solidFill>
            <a:srgbClr val="B04E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7247" y="260648"/>
            <a:ext cx="7629169" cy="9244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sz="2400" b="1" dirty="0" smtClean="0"/>
              <a:t>ALGUNOS APARTADOS DE UN REGLAMENTO MARCO</a:t>
            </a:r>
            <a:endParaRPr lang="es-AR" sz="2400" b="1" dirty="0"/>
          </a:p>
        </p:txBody>
      </p:sp>
      <p:sp>
        <p:nvSpPr>
          <p:cNvPr id="20482" name="2 CuadroTexto"/>
          <p:cNvSpPr txBox="1">
            <a:spLocks noChangeArrowheads="1"/>
          </p:cNvSpPr>
          <p:nvPr/>
        </p:nvSpPr>
        <p:spPr bwMode="auto">
          <a:xfrm>
            <a:off x="468313" y="1196975"/>
            <a:ext cx="8280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Aspectos Generales: Conceptos de escuela asociada y de práctica docente.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Caracterización del Campo: Organización. Tipo de integración graduada de los estudiantes en las escuelas.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Instituciones de cada nivel que comprende el Campo de Práctica Docente.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Criterios de selección y distribución de las escuelas asociadas según los diferentes ISFD.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Responsabilidades básicas de los ISFD, las escuelas asociadas y los equipos docentes.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Conformación de los equipos del Campo de la Práctica.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Distribución horaria en el ISFD y EA.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Planificación conjunta y trabajos compartidos.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AR" sz="2000" b="1">
                <a:solidFill>
                  <a:srgbClr val="2E1BB7"/>
                </a:solidFill>
                <a:latin typeface="Franklin Gothic Book" pitchFamily="34" charset="0"/>
              </a:rPr>
              <a:t>Evaluación y Acreditación.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je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521</TotalTime>
  <Words>547</Words>
  <Application>Microsoft Office PowerPoint</Application>
  <PresentationFormat>Presentación en pantalla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Viajes</vt:lpstr>
      <vt:lpstr>LA PRÁCTICA PROFESIONAL DOCENTE</vt:lpstr>
      <vt:lpstr>Presentación de PowerPoint</vt:lpstr>
      <vt:lpstr>¿Cómo consideramos a la Práctica Profesional Docente?</vt:lpstr>
      <vt:lpstr>Presentación de PowerPoint</vt:lpstr>
      <vt:lpstr>Aportes de la normativa vigente para el Nivel Secundario – Res 93/CFE Anexo 1</vt:lpstr>
      <vt:lpstr>EL CAMPO DE LA PRÁCTICA PROFESIONAL DOCENTE EN LOS NUEVOS DISEÑOS DE PROFESORADOS</vt:lpstr>
      <vt:lpstr>Presentación de PowerPoint</vt:lpstr>
      <vt:lpstr>Presentación de PowerPoint</vt:lpstr>
      <vt:lpstr>ALGUNOS APARTADOS DE UN REGLAMENTO MARCO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PRÁCTICA PROFESIONAL DOCENTE</dc:title>
  <dc:creator>Usuario</dc:creator>
  <cp:lastModifiedBy>Alejandra</cp:lastModifiedBy>
  <cp:revision>45</cp:revision>
  <dcterms:created xsi:type="dcterms:W3CDTF">2012-11-16T22:39:59Z</dcterms:created>
  <dcterms:modified xsi:type="dcterms:W3CDTF">2013-09-06T13:21:03Z</dcterms:modified>
</cp:coreProperties>
</file>