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7" r:id="rId5"/>
    <p:sldId id="259" r:id="rId6"/>
    <p:sldId id="260" r:id="rId7"/>
    <p:sldId id="262" r:id="rId8"/>
    <p:sldId id="261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C3F"/>
    <a:srgbClr val="FF6600"/>
    <a:srgbClr val="E2BF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71" autoAdjust="0"/>
  </p:normalViewPr>
  <p:slideViewPr>
    <p:cSldViewPr snapToGrid="0">
      <p:cViewPr>
        <p:scale>
          <a:sx n="90" d="100"/>
          <a:sy n="9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77257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58519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851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3466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25679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5438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0004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80073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4784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8255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1057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C104-A920-42A3-AD35-C9D2664D9B20}" type="datetimeFigureOut">
              <a:rPr lang="es-AR" smtClean="0"/>
              <a:pPr/>
              <a:t>29/11/2013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C0F00-9497-4E15-AADE-163901A4F22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6170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955721"/>
            <a:ext cx="9144000" cy="3312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6" name="5 Grupo"/>
          <p:cNvGrpSpPr/>
          <p:nvPr/>
        </p:nvGrpSpPr>
        <p:grpSpPr>
          <a:xfrm>
            <a:off x="3466214" y="3129197"/>
            <a:ext cx="2211572" cy="442918"/>
            <a:chOff x="6262577" y="4873362"/>
            <a:chExt cx="2211572" cy="442918"/>
          </a:xfrm>
        </p:grpSpPr>
        <p:sp>
          <p:nvSpPr>
            <p:cNvPr id="7" name="6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4 CuadroTexto"/>
          <p:cNvSpPr txBox="1"/>
          <p:nvPr/>
        </p:nvSpPr>
        <p:spPr>
          <a:xfrm>
            <a:off x="2402958" y="3852893"/>
            <a:ext cx="41466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Dirección de Educación Superior</a:t>
            </a:r>
            <a:endParaRPr lang="es-AR" sz="48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42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9" name="18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20" name="19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24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13202" y="1407437"/>
            <a:ext cx="956379" cy="3045153"/>
            <a:chOff x="213202" y="1407437"/>
            <a:chExt cx="1838518" cy="3045153"/>
          </a:xfrm>
        </p:grpSpPr>
        <p:sp>
          <p:nvSpPr>
            <p:cNvPr id="14" name="2 Rectángulo redondeado"/>
            <p:cNvSpPr/>
            <p:nvPr/>
          </p:nvSpPr>
          <p:spPr>
            <a:xfrm>
              <a:off x="213202" y="1407437"/>
              <a:ext cx="1838518" cy="304515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5" name="Cuadro de texto 2"/>
            <p:cNvSpPr txBox="1">
              <a:spLocks noChangeArrowheads="1"/>
            </p:cNvSpPr>
            <p:nvPr/>
          </p:nvSpPr>
          <p:spPr bwMode="auto">
            <a:xfrm>
              <a:off x="374072" y="2601283"/>
              <a:ext cx="1516776" cy="567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Políticas nacionales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1297164" y="1407437"/>
            <a:ext cx="2187427" cy="3055787"/>
            <a:chOff x="2195736" y="1407437"/>
            <a:chExt cx="2795164" cy="3055787"/>
          </a:xfrm>
        </p:grpSpPr>
        <p:sp>
          <p:nvSpPr>
            <p:cNvPr id="23" name="2 Rectángulo redondeado"/>
            <p:cNvSpPr/>
            <p:nvPr/>
          </p:nvSpPr>
          <p:spPr>
            <a:xfrm>
              <a:off x="2195736" y="1407437"/>
              <a:ext cx="2795164" cy="305578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3614584" y="1540889"/>
              <a:ext cx="1140765" cy="2340000"/>
              <a:chOff x="3593318" y="1540889"/>
              <a:chExt cx="1140765" cy="2778247"/>
            </a:xfrm>
          </p:grpSpPr>
          <p:sp>
            <p:nvSpPr>
              <p:cNvPr id="30" name="2 Rectángulo redondeado"/>
              <p:cNvSpPr/>
              <p:nvPr/>
            </p:nvSpPr>
            <p:spPr>
              <a:xfrm>
                <a:off x="3593318" y="1540889"/>
                <a:ext cx="1140765" cy="2778247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4" name="Cuadro de texto 2"/>
              <p:cNvSpPr txBox="1">
                <a:spLocks noChangeArrowheads="1"/>
              </p:cNvSpPr>
              <p:nvPr/>
            </p:nvSpPr>
            <p:spPr bwMode="auto">
              <a:xfrm>
                <a:off x="3632331" y="2675776"/>
                <a:ext cx="1062735" cy="8619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s-AR" sz="1200" b="1" dirty="0" smtClean="0">
                    <a:solidFill>
                      <a:srgbClr val="FFFFFF"/>
                    </a:solidFill>
                    <a:ea typeface="Calibri"/>
                    <a:cs typeface="Times New Roman"/>
                  </a:rPr>
                  <a:t>Institutos de Educación Superior</a:t>
                </a:r>
                <a:endParaRPr lang="es-AR" sz="1200" b="1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4" name="3 Grupo"/>
            <p:cNvGrpSpPr/>
            <p:nvPr/>
          </p:nvGrpSpPr>
          <p:grpSpPr>
            <a:xfrm>
              <a:off x="2416593" y="1544426"/>
              <a:ext cx="1140765" cy="2340000"/>
              <a:chOff x="2416593" y="1544426"/>
              <a:chExt cx="1140765" cy="2340000"/>
            </a:xfrm>
          </p:grpSpPr>
          <p:sp>
            <p:nvSpPr>
              <p:cNvPr id="32" name="2 Rectángulo redondeado"/>
              <p:cNvSpPr/>
              <p:nvPr/>
            </p:nvSpPr>
            <p:spPr>
              <a:xfrm>
                <a:off x="2416593" y="1544426"/>
                <a:ext cx="1140765" cy="234000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" name="Cuadro de texto 2"/>
              <p:cNvSpPr txBox="1">
                <a:spLocks noChangeArrowheads="1"/>
              </p:cNvSpPr>
              <p:nvPr/>
            </p:nvSpPr>
            <p:spPr bwMode="auto">
              <a:xfrm>
                <a:off x="2455606" y="2501509"/>
                <a:ext cx="1062735" cy="7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s-AR" sz="1200" b="1" dirty="0" smtClean="0">
                    <a:solidFill>
                      <a:srgbClr val="FFFFFF"/>
                    </a:solidFill>
                    <a:ea typeface="Calibri"/>
                    <a:cs typeface="Times New Roman"/>
                  </a:rPr>
                  <a:t>Dirección de Educación Superior</a:t>
                </a:r>
                <a:endParaRPr lang="es-AR" sz="1200" b="1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34" name="Cuadro de texto 2"/>
            <p:cNvSpPr txBox="1">
              <a:spLocks noChangeArrowheads="1"/>
            </p:cNvSpPr>
            <p:nvPr/>
          </p:nvSpPr>
          <p:spPr bwMode="auto">
            <a:xfrm>
              <a:off x="2455607" y="3980123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Sistema Formador Provincial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5264821" y="669851"/>
            <a:ext cx="2592000" cy="531628"/>
            <a:chOff x="5243555" y="669851"/>
            <a:chExt cx="2741496" cy="531628"/>
          </a:xfrm>
        </p:grpSpPr>
        <p:sp>
          <p:nvSpPr>
            <p:cNvPr id="10" name="9 Rectángulo"/>
            <p:cNvSpPr/>
            <p:nvPr/>
          </p:nvSpPr>
          <p:spPr>
            <a:xfrm>
              <a:off x="5243555" y="669851"/>
              <a:ext cx="2741496" cy="531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5" name="Cuadro de texto 2"/>
            <p:cNvSpPr txBox="1">
              <a:spLocks noChangeArrowheads="1"/>
            </p:cNvSpPr>
            <p:nvPr/>
          </p:nvSpPr>
          <p:spPr bwMode="auto">
            <a:xfrm>
              <a:off x="5475271" y="822661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FUNCIONES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5282549" y="1593800"/>
            <a:ext cx="2783052" cy="2784358"/>
            <a:chOff x="5505842" y="1593800"/>
            <a:chExt cx="2783052" cy="2784358"/>
          </a:xfrm>
        </p:grpSpPr>
        <p:cxnSp>
          <p:nvCxnSpPr>
            <p:cNvPr id="26" name="25 Conector recto de flecha"/>
            <p:cNvCxnSpPr/>
            <p:nvPr/>
          </p:nvCxnSpPr>
          <p:spPr>
            <a:xfrm>
              <a:off x="5505842" y="3243687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>
              <a:off x="5505842" y="1693033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5505842" y="2464743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5509380" y="4002168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7" name="Cuadro de texto 2"/>
            <p:cNvSpPr txBox="1">
              <a:spLocks noChangeArrowheads="1"/>
            </p:cNvSpPr>
            <p:nvPr/>
          </p:nvSpPr>
          <p:spPr bwMode="auto">
            <a:xfrm>
              <a:off x="6028168" y="1593800"/>
              <a:ext cx="1130363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Inicial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8" name="Cuadro de texto 2"/>
            <p:cNvSpPr txBox="1">
              <a:spLocks noChangeArrowheads="1"/>
            </p:cNvSpPr>
            <p:nvPr/>
          </p:nvSpPr>
          <p:spPr bwMode="auto">
            <a:xfrm>
              <a:off x="6028168" y="2374194"/>
              <a:ext cx="1382757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Continua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9" name="Cuadro de texto 2"/>
            <p:cNvSpPr txBox="1">
              <a:spLocks noChangeArrowheads="1"/>
            </p:cNvSpPr>
            <p:nvPr/>
          </p:nvSpPr>
          <p:spPr bwMode="auto">
            <a:xfrm>
              <a:off x="6028168" y="3133821"/>
              <a:ext cx="2260726" cy="332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Producción de saberes específicos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41" name="Cuadro de texto 2"/>
            <p:cNvSpPr txBox="1">
              <a:spLocks noChangeArrowheads="1"/>
            </p:cNvSpPr>
            <p:nvPr/>
          </p:nvSpPr>
          <p:spPr bwMode="auto">
            <a:xfrm>
              <a:off x="6028168" y="3782407"/>
              <a:ext cx="2122005" cy="595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200" b="1" dirty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A</a:t>
              </a: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poyo pedagógico a escuelas y vinculación con los actores territoriales</a:t>
              </a:r>
              <a:endParaRPr lang="es-AR" sz="1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169582" y="4954772"/>
            <a:ext cx="7519310" cy="818707"/>
            <a:chOff x="2066715" y="4774011"/>
            <a:chExt cx="6622176" cy="818707"/>
          </a:xfrm>
        </p:grpSpPr>
        <p:sp>
          <p:nvSpPr>
            <p:cNvPr id="9" name="8 Flecha derecha"/>
            <p:cNvSpPr/>
            <p:nvPr/>
          </p:nvSpPr>
          <p:spPr>
            <a:xfrm>
              <a:off x="2195737" y="4774011"/>
              <a:ext cx="6493154" cy="818707"/>
            </a:xfrm>
            <a:prstGeom prst="rightArrow">
              <a:avLst>
                <a:gd name="adj1" fmla="val 68182"/>
                <a:gd name="adj2" fmla="val 48701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2" name="Cuadro de texto 2"/>
            <p:cNvSpPr txBox="1">
              <a:spLocks noChangeArrowheads="1"/>
            </p:cNvSpPr>
            <p:nvPr/>
          </p:nvSpPr>
          <p:spPr bwMode="auto">
            <a:xfrm>
              <a:off x="2066715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PLANEAMIENTO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3" name="Cuadro de texto 2"/>
            <p:cNvSpPr txBox="1">
              <a:spLocks noChangeArrowheads="1"/>
            </p:cNvSpPr>
            <p:nvPr/>
          </p:nvSpPr>
          <p:spPr bwMode="auto">
            <a:xfrm>
              <a:off x="4248481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DESARROLLO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4" name="Cuadro de texto 2"/>
            <p:cNvSpPr txBox="1">
              <a:spLocks noChangeArrowheads="1"/>
            </p:cNvSpPr>
            <p:nvPr/>
          </p:nvSpPr>
          <p:spPr bwMode="auto">
            <a:xfrm>
              <a:off x="6428164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EVALUACIÓN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7" name="16 Elipse"/>
          <p:cNvSpPr/>
          <p:nvPr/>
        </p:nvSpPr>
        <p:spPr>
          <a:xfrm>
            <a:off x="3593756" y="2077661"/>
            <a:ext cx="1440000" cy="1440000"/>
          </a:xfrm>
          <a:prstGeom prst="ellipse">
            <a:avLst/>
          </a:prstGeom>
          <a:solidFill>
            <a:srgbClr val="EDCC3F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Cuadro de texto 2"/>
          <p:cNvSpPr txBox="1">
            <a:spLocks noChangeArrowheads="1"/>
          </p:cNvSpPr>
          <p:nvPr/>
        </p:nvSpPr>
        <p:spPr bwMode="auto">
          <a:xfrm>
            <a:off x="3704680" y="2489661"/>
            <a:ext cx="1193840" cy="72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algn="ctr"/>
            <a:r>
              <a:rPr lang="es-AR" sz="1400" b="1" dirty="0" smtClean="0">
                <a:solidFill>
                  <a:srgbClr val="FF0000"/>
                </a:solidFill>
                <a:ea typeface="Calibri"/>
                <a:cs typeface="Times New Roman"/>
              </a:rPr>
              <a:t>Fortalecimiento </a:t>
            </a:r>
          </a:p>
          <a:p>
            <a:pPr algn="ctr"/>
            <a:r>
              <a:rPr lang="es-AR" sz="1400" b="1" dirty="0" smtClean="0">
                <a:solidFill>
                  <a:srgbClr val="FF0000"/>
                </a:solidFill>
                <a:ea typeface="Calibri"/>
                <a:cs typeface="Times New Roman"/>
              </a:rPr>
              <a:t>de la gestión institucional</a:t>
            </a:r>
            <a:endParaRPr lang="es-AR" sz="1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  <p:grpSp>
        <p:nvGrpSpPr>
          <p:cNvPr id="31" name="30 Grupo"/>
          <p:cNvGrpSpPr/>
          <p:nvPr/>
        </p:nvGrpSpPr>
        <p:grpSpPr>
          <a:xfrm>
            <a:off x="3666317" y="435935"/>
            <a:ext cx="1332000" cy="971502"/>
            <a:chOff x="3666317" y="435935"/>
            <a:chExt cx="1332000" cy="971502"/>
          </a:xfrm>
        </p:grpSpPr>
        <p:sp>
          <p:nvSpPr>
            <p:cNvPr id="60" name="59 Rectángulo"/>
            <p:cNvSpPr/>
            <p:nvPr/>
          </p:nvSpPr>
          <p:spPr>
            <a:xfrm>
              <a:off x="3666317" y="435935"/>
              <a:ext cx="1332000" cy="971502"/>
            </a:xfrm>
            <a:prstGeom prst="rect">
              <a:avLst/>
            </a:prstGeom>
            <a:solidFill>
              <a:srgbClr val="EDC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Cuadro de texto 2"/>
            <p:cNvSpPr txBox="1">
              <a:spLocks noChangeArrowheads="1"/>
            </p:cNvSpPr>
            <p:nvPr/>
          </p:nvSpPr>
          <p:spPr bwMode="auto">
            <a:xfrm>
              <a:off x="3699364" y="531681"/>
              <a:ext cx="1265907" cy="875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2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Estrategia jurisdiccional de implementación de las políticas</a:t>
              </a:r>
              <a:endParaRPr lang="es-AR" sz="12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</p:grpSp>
      <p:cxnSp>
        <p:nvCxnSpPr>
          <p:cNvPr id="62" name="61 Conector recto de flecha"/>
          <p:cNvCxnSpPr/>
          <p:nvPr/>
        </p:nvCxnSpPr>
        <p:spPr>
          <a:xfrm rot="5400000">
            <a:off x="4062297" y="1764703"/>
            <a:ext cx="468000" cy="0"/>
          </a:xfrm>
          <a:prstGeom prst="straightConnector1">
            <a:avLst/>
          </a:prstGeom>
          <a:ln w="38100">
            <a:solidFill>
              <a:srgbClr val="FF6600"/>
            </a:solidFill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8904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9" name="18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20" name="19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24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16901" y="1407437"/>
            <a:ext cx="2187427" cy="3055787"/>
            <a:chOff x="2195736" y="1407437"/>
            <a:chExt cx="2795164" cy="3055787"/>
          </a:xfrm>
        </p:grpSpPr>
        <p:sp>
          <p:nvSpPr>
            <p:cNvPr id="23" name="2 Rectángulo redondeado"/>
            <p:cNvSpPr/>
            <p:nvPr/>
          </p:nvSpPr>
          <p:spPr>
            <a:xfrm>
              <a:off x="2195736" y="1407437"/>
              <a:ext cx="2795164" cy="305578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3614584" y="1540889"/>
              <a:ext cx="1140765" cy="2340000"/>
              <a:chOff x="3593318" y="1540889"/>
              <a:chExt cx="1140765" cy="2778247"/>
            </a:xfrm>
          </p:grpSpPr>
          <p:sp>
            <p:nvSpPr>
              <p:cNvPr id="30" name="2 Rectángulo redondeado"/>
              <p:cNvSpPr/>
              <p:nvPr/>
            </p:nvSpPr>
            <p:spPr>
              <a:xfrm>
                <a:off x="3593318" y="1540889"/>
                <a:ext cx="1140765" cy="2778247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24" name="Cuadro de texto 2"/>
              <p:cNvSpPr txBox="1">
                <a:spLocks noChangeArrowheads="1"/>
              </p:cNvSpPr>
              <p:nvPr/>
            </p:nvSpPr>
            <p:spPr bwMode="auto">
              <a:xfrm>
                <a:off x="3632331" y="2675776"/>
                <a:ext cx="1062735" cy="8619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s-AR" sz="1200" b="1" dirty="0" smtClean="0">
                    <a:solidFill>
                      <a:srgbClr val="FFFFFF"/>
                    </a:solidFill>
                    <a:ea typeface="Calibri"/>
                    <a:cs typeface="Times New Roman"/>
                  </a:rPr>
                  <a:t>Institutos de Educación Superior</a:t>
                </a:r>
                <a:endParaRPr lang="es-AR" sz="1200" b="1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4" name="3 Grupo"/>
            <p:cNvGrpSpPr/>
            <p:nvPr/>
          </p:nvGrpSpPr>
          <p:grpSpPr>
            <a:xfrm>
              <a:off x="2416593" y="1544426"/>
              <a:ext cx="1140765" cy="2340000"/>
              <a:chOff x="2416593" y="1544426"/>
              <a:chExt cx="1140765" cy="2340000"/>
            </a:xfrm>
          </p:grpSpPr>
          <p:sp>
            <p:nvSpPr>
              <p:cNvPr id="32" name="2 Rectángulo redondeado"/>
              <p:cNvSpPr/>
              <p:nvPr/>
            </p:nvSpPr>
            <p:spPr>
              <a:xfrm>
                <a:off x="2416593" y="1544426"/>
                <a:ext cx="1140765" cy="2340000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AR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3" name="Cuadro de texto 2"/>
              <p:cNvSpPr txBox="1">
                <a:spLocks noChangeArrowheads="1"/>
              </p:cNvSpPr>
              <p:nvPr/>
            </p:nvSpPr>
            <p:spPr bwMode="auto">
              <a:xfrm>
                <a:off x="2455606" y="2501509"/>
                <a:ext cx="1062735" cy="725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>
                <a:no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es-AR" sz="1200" b="1" dirty="0" smtClean="0">
                    <a:solidFill>
                      <a:srgbClr val="FFFFFF"/>
                    </a:solidFill>
                    <a:ea typeface="Calibri"/>
                    <a:cs typeface="Times New Roman"/>
                  </a:rPr>
                  <a:t>Dirección de Educación Superior</a:t>
                </a:r>
                <a:endParaRPr lang="es-AR" sz="1200" b="1" dirty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34" name="Cuadro de texto 2"/>
            <p:cNvSpPr txBox="1">
              <a:spLocks noChangeArrowheads="1"/>
            </p:cNvSpPr>
            <p:nvPr/>
          </p:nvSpPr>
          <p:spPr bwMode="auto">
            <a:xfrm>
              <a:off x="2455607" y="3980123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Sistema Formador Provincial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5785838" y="648585"/>
            <a:ext cx="2592000" cy="531628"/>
            <a:chOff x="5243555" y="669851"/>
            <a:chExt cx="2741496" cy="531628"/>
          </a:xfrm>
        </p:grpSpPr>
        <p:sp>
          <p:nvSpPr>
            <p:cNvPr id="10" name="9 Rectángulo"/>
            <p:cNvSpPr/>
            <p:nvPr/>
          </p:nvSpPr>
          <p:spPr>
            <a:xfrm>
              <a:off x="5243555" y="669851"/>
              <a:ext cx="2741496" cy="531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5" name="Cuadro de texto 2"/>
            <p:cNvSpPr txBox="1">
              <a:spLocks noChangeArrowheads="1"/>
            </p:cNvSpPr>
            <p:nvPr/>
          </p:nvSpPr>
          <p:spPr bwMode="auto">
            <a:xfrm>
              <a:off x="5475271" y="822661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FUNCIONES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5803566" y="1593800"/>
            <a:ext cx="2783052" cy="2784358"/>
            <a:chOff x="5505842" y="1593800"/>
            <a:chExt cx="2783052" cy="2784358"/>
          </a:xfrm>
        </p:grpSpPr>
        <p:cxnSp>
          <p:nvCxnSpPr>
            <p:cNvPr id="26" name="25 Conector recto de flecha"/>
            <p:cNvCxnSpPr/>
            <p:nvPr/>
          </p:nvCxnSpPr>
          <p:spPr>
            <a:xfrm>
              <a:off x="5505842" y="3243687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>
              <a:off x="5505842" y="1693033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5505842" y="2464743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5509380" y="4002168"/>
              <a:ext cx="468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7" name="Cuadro de texto 2"/>
            <p:cNvSpPr txBox="1">
              <a:spLocks noChangeArrowheads="1"/>
            </p:cNvSpPr>
            <p:nvPr/>
          </p:nvSpPr>
          <p:spPr bwMode="auto">
            <a:xfrm>
              <a:off x="6028168" y="1593800"/>
              <a:ext cx="1130363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Inicial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8" name="Cuadro de texto 2"/>
            <p:cNvSpPr txBox="1">
              <a:spLocks noChangeArrowheads="1"/>
            </p:cNvSpPr>
            <p:nvPr/>
          </p:nvSpPr>
          <p:spPr bwMode="auto">
            <a:xfrm>
              <a:off x="6028168" y="2374194"/>
              <a:ext cx="1382757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Continua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9" name="Cuadro de texto 2"/>
            <p:cNvSpPr txBox="1">
              <a:spLocks noChangeArrowheads="1"/>
            </p:cNvSpPr>
            <p:nvPr/>
          </p:nvSpPr>
          <p:spPr bwMode="auto">
            <a:xfrm>
              <a:off x="6028168" y="3133821"/>
              <a:ext cx="2260726" cy="332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Producción de saberes específicos</a:t>
              </a:r>
              <a:endParaRPr lang="es-AR" sz="12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41" name="Cuadro de texto 2"/>
            <p:cNvSpPr txBox="1">
              <a:spLocks noChangeArrowheads="1"/>
            </p:cNvSpPr>
            <p:nvPr/>
          </p:nvSpPr>
          <p:spPr bwMode="auto">
            <a:xfrm>
              <a:off x="6028168" y="3782407"/>
              <a:ext cx="2122005" cy="595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200" b="1" dirty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A</a:t>
              </a:r>
              <a:r>
                <a:rPr lang="es-AR" sz="12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poyo pedagógico a escuelas y vinculación con los actores territoriales</a:t>
              </a:r>
              <a:endParaRPr lang="es-AR" sz="12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91386" y="4954772"/>
            <a:ext cx="8497506" cy="818707"/>
            <a:chOff x="2066715" y="4774011"/>
            <a:chExt cx="6622176" cy="818707"/>
          </a:xfrm>
        </p:grpSpPr>
        <p:sp>
          <p:nvSpPr>
            <p:cNvPr id="9" name="8 Flecha derecha"/>
            <p:cNvSpPr/>
            <p:nvPr/>
          </p:nvSpPr>
          <p:spPr>
            <a:xfrm>
              <a:off x="2195737" y="4774011"/>
              <a:ext cx="6493154" cy="818707"/>
            </a:xfrm>
            <a:prstGeom prst="rightArrow">
              <a:avLst>
                <a:gd name="adj1" fmla="val 68182"/>
                <a:gd name="adj2" fmla="val 48701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2" name="Cuadro de texto 2"/>
            <p:cNvSpPr txBox="1">
              <a:spLocks noChangeArrowheads="1"/>
            </p:cNvSpPr>
            <p:nvPr/>
          </p:nvSpPr>
          <p:spPr bwMode="auto">
            <a:xfrm>
              <a:off x="2066715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PLANEAMIENTO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3" name="Cuadro de texto 2"/>
            <p:cNvSpPr txBox="1">
              <a:spLocks noChangeArrowheads="1"/>
            </p:cNvSpPr>
            <p:nvPr/>
          </p:nvSpPr>
          <p:spPr bwMode="auto">
            <a:xfrm>
              <a:off x="4248481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DESARROLLO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4" name="Cuadro de texto 2"/>
            <p:cNvSpPr txBox="1">
              <a:spLocks noChangeArrowheads="1"/>
            </p:cNvSpPr>
            <p:nvPr/>
          </p:nvSpPr>
          <p:spPr bwMode="auto">
            <a:xfrm>
              <a:off x="6428164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EVALUACIÓN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2461507" y="2077661"/>
            <a:ext cx="1440000" cy="1440000"/>
            <a:chOff x="3593756" y="2077661"/>
            <a:chExt cx="1440000" cy="1440000"/>
          </a:xfrm>
        </p:grpSpPr>
        <p:sp>
          <p:nvSpPr>
            <p:cNvPr id="17" name="16 Elipse"/>
            <p:cNvSpPr/>
            <p:nvPr/>
          </p:nvSpPr>
          <p:spPr>
            <a:xfrm>
              <a:off x="3593756" y="2077661"/>
              <a:ext cx="1440000" cy="1440000"/>
            </a:xfrm>
            <a:prstGeom prst="ellipse">
              <a:avLst/>
            </a:prstGeom>
            <a:solidFill>
              <a:srgbClr val="EDCC3F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5" name="Cuadro de texto 2"/>
            <p:cNvSpPr txBox="1">
              <a:spLocks noChangeArrowheads="1"/>
            </p:cNvSpPr>
            <p:nvPr/>
          </p:nvSpPr>
          <p:spPr bwMode="auto">
            <a:xfrm>
              <a:off x="3704680" y="2489661"/>
              <a:ext cx="1193840" cy="725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/>
              <a:r>
                <a:rPr lang="es-AR" sz="1400" b="1" dirty="0" smtClean="0">
                  <a:solidFill>
                    <a:srgbClr val="FF0000"/>
                  </a:solidFill>
                  <a:ea typeface="Calibri"/>
                  <a:cs typeface="Times New Roman"/>
                </a:rPr>
                <a:t>Fortalecimiento </a:t>
              </a:r>
            </a:p>
            <a:p>
              <a:pPr algn="ctr"/>
              <a:r>
                <a:rPr lang="es-AR" sz="1400" b="1" dirty="0" smtClean="0">
                  <a:solidFill>
                    <a:srgbClr val="FF0000"/>
                  </a:solidFill>
                  <a:ea typeface="Calibri"/>
                  <a:cs typeface="Times New Roman"/>
                </a:rPr>
                <a:t>de la gestión institucional</a:t>
              </a:r>
              <a:endParaRPr lang="es-AR" sz="1400" b="1" dirty="0">
                <a:solidFill>
                  <a:srgbClr val="FF000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2304328" y="510366"/>
            <a:ext cx="3309663" cy="765544"/>
            <a:chOff x="3666317" y="516899"/>
            <a:chExt cx="1332000" cy="971502"/>
          </a:xfrm>
        </p:grpSpPr>
        <p:sp>
          <p:nvSpPr>
            <p:cNvPr id="60" name="59 Rectángulo"/>
            <p:cNvSpPr/>
            <p:nvPr/>
          </p:nvSpPr>
          <p:spPr>
            <a:xfrm>
              <a:off x="3666317" y="516899"/>
              <a:ext cx="1332000" cy="971502"/>
            </a:xfrm>
            <a:prstGeom prst="rect">
              <a:avLst/>
            </a:prstGeom>
            <a:solidFill>
              <a:srgbClr val="EDC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Cuadro de texto 2"/>
            <p:cNvSpPr txBox="1">
              <a:spLocks noChangeArrowheads="1"/>
            </p:cNvSpPr>
            <p:nvPr/>
          </p:nvSpPr>
          <p:spPr bwMode="auto">
            <a:xfrm>
              <a:off x="3699364" y="653125"/>
              <a:ext cx="1265907" cy="75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/>
              <a:r>
                <a:rPr lang="es-AR" sz="16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Estrategia jurisdiccional </a:t>
              </a:r>
            </a:p>
            <a:p>
              <a:pPr algn="ctr"/>
              <a:r>
                <a:rPr lang="es-AR" sz="12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de implementación de las políticas</a:t>
              </a:r>
              <a:endParaRPr lang="es-AR" sz="12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3987204" y="1525254"/>
            <a:ext cx="1329071" cy="760746"/>
            <a:chOff x="3666317" y="435935"/>
            <a:chExt cx="1332000" cy="971502"/>
          </a:xfrm>
        </p:grpSpPr>
        <p:sp>
          <p:nvSpPr>
            <p:cNvPr id="46" name="45 Rectángulo"/>
            <p:cNvSpPr/>
            <p:nvPr/>
          </p:nvSpPr>
          <p:spPr>
            <a:xfrm>
              <a:off x="3666317" y="435935"/>
              <a:ext cx="1332000" cy="971502"/>
            </a:xfrm>
            <a:prstGeom prst="rect">
              <a:avLst/>
            </a:prstGeom>
            <a:solidFill>
              <a:srgbClr val="EDC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7" name="Cuadro de texto 2"/>
            <p:cNvSpPr txBox="1">
              <a:spLocks noChangeArrowheads="1"/>
            </p:cNvSpPr>
            <p:nvPr/>
          </p:nvSpPr>
          <p:spPr bwMode="auto">
            <a:xfrm>
              <a:off x="3699364" y="531681"/>
              <a:ext cx="1265907" cy="875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/>
              <a:r>
                <a:rPr lang="es-AR" sz="16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¿Qué?</a:t>
              </a:r>
            </a:p>
            <a:p>
              <a:pPr algn="ctr"/>
              <a:endParaRPr lang="es-E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  <a:p>
              <a:pPr algn="ctr"/>
              <a:r>
                <a:rPr lang="es-ES" sz="14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Gestión de…</a:t>
              </a:r>
              <a:endParaRPr lang="es-AR" sz="14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3987204" y="3194385"/>
            <a:ext cx="1329071" cy="760746"/>
            <a:chOff x="3666317" y="435935"/>
            <a:chExt cx="1332000" cy="971502"/>
          </a:xfrm>
        </p:grpSpPr>
        <p:sp>
          <p:nvSpPr>
            <p:cNvPr id="49" name="48 Rectángulo"/>
            <p:cNvSpPr/>
            <p:nvPr/>
          </p:nvSpPr>
          <p:spPr>
            <a:xfrm>
              <a:off x="3666317" y="435935"/>
              <a:ext cx="1332000" cy="971502"/>
            </a:xfrm>
            <a:prstGeom prst="rect">
              <a:avLst/>
            </a:prstGeom>
            <a:solidFill>
              <a:srgbClr val="EDCC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0" name="Cuadro de texto 2"/>
            <p:cNvSpPr txBox="1">
              <a:spLocks noChangeArrowheads="1"/>
            </p:cNvSpPr>
            <p:nvPr/>
          </p:nvSpPr>
          <p:spPr bwMode="auto">
            <a:xfrm>
              <a:off x="3699364" y="531681"/>
              <a:ext cx="1265907" cy="875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/>
              <a:r>
                <a:rPr lang="es-AR" sz="16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¿Cómo?</a:t>
              </a:r>
              <a:endParaRPr lang="es-AR" sz="1600" b="1" dirty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  <a:p>
              <a:pPr algn="ctr"/>
              <a:endParaRPr lang="es-E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  <a:p>
              <a:pPr algn="ctr"/>
              <a:r>
                <a:rPr lang="es-ES" sz="1400" b="1" dirty="0" smtClean="0">
                  <a:solidFill>
                    <a:srgbClr val="FF0000"/>
                  </a:solidFill>
                  <a:latin typeface="Arial" panose="020B0604020202020204" pitchFamily="34" charset="0"/>
                  <a:ea typeface="Calibri"/>
                  <a:cs typeface="Arial" panose="020B0604020202020204" pitchFamily="34" charset="0"/>
                </a:rPr>
                <a:t>Gestión…</a:t>
              </a:r>
              <a:endParaRPr lang="es-AR" sz="1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endParaRP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3987204" y="2299763"/>
            <a:ext cx="1329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Políticas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Condiciones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Procesos</a:t>
            </a:r>
            <a:endParaRPr lang="es-AR" sz="1200" b="1" dirty="0">
              <a:solidFill>
                <a:srgbClr val="FF0000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3987204" y="3940487"/>
            <a:ext cx="1329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Democrática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Participativa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s-ES" sz="1200" b="1" dirty="0" smtClean="0">
                <a:solidFill>
                  <a:srgbClr val="FF0000"/>
                </a:solidFill>
              </a:rPr>
              <a:t>Transparente</a:t>
            </a:r>
            <a:endParaRPr lang="es-AR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03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4658" y="921359"/>
            <a:ext cx="7451758" cy="46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6" name="5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7" name="6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4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66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195736" y="2204864"/>
            <a:ext cx="2880320" cy="720080"/>
            <a:chOff x="827585" y="1844824"/>
            <a:chExt cx="2880320" cy="720080"/>
          </a:xfrm>
        </p:grpSpPr>
        <p:sp>
          <p:nvSpPr>
            <p:cNvPr id="8" name="2 Rectángulo redondeado"/>
            <p:cNvSpPr/>
            <p:nvPr/>
          </p:nvSpPr>
          <p:spPr>
            <a:xfrm>
              <a:off x="827585" y="184482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1079613" y="1988840"/>
              <a:ext cx="2376264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Planificación de las ofertas y de las funciones del Sistema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2195736" y="4869160"/>
            <a:ext cx="2880320" cy="720080"/>
            <a:chOff x="827585" y="4509120"/>
            <a:chExt cx="2880320" cy="720080"/>
          </a:xfrm>
        </p:grpSpPr>
        <p:sp>
          <p:nvSpPr>
            <p:cNvPr id="15" name="2 Rectángulo redondeado"/>
            <p:cNvSpPr/>
            <p:nvPr/>
          </p:nvSpPr>
          <p:spPr>
            <a:xfrm>
              <a:off x="827585" y="4509120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6" name="Cuadro de texto 2"/>
            <p:cNvSpPr txBox="1">
              <a:spLocks noChangeArrowheads="1"/>
            </p:cNvSpPr>
            <p:nvPr/>
          </p:nvSpPr>
          <p:spPr bwMode="auto">
            <a:xfrm>
              <a:off x="1079613" y="4725144"/>
              <a:ext cx="2543136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rPr>
                <a:t>Fortalecimiento jurisdiccional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195736" y="3573016"/>
            <a:ext cx="2880320" cy="720080"/>
            <a:chOff x="842057" y="3284984"/>
            <a:chExt cx="2880320" cy="720080"/>
          </a:xfrm>
        </p:grpSpPr>
        <p:sp>
          <p:nvSpPr>
            <p:cNvPr id="19" name="2 Rectángulo redondeado"/>
            <p:cNvSpPr/>
            <p:nvPr/>
          </p:nvSpPr>
          <p:spPr>
            <a:xfrm>
              <a:off x="842057" y="328498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/>
            <p:cNvSpPr txBox="1">
              <a:spLocks noChangeArrowheads="1"/>
            </p:cNvSpPr>
            <p:nvPr/>
          </p:nvSpPr>
          <p:spPr bwMode="auto">
            <a:xfrm>
              <a:off x="1094085" y="3501008"/>
              <a:ext cx="2376264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latin typeface="Calibri"/>
                  <a:ea typeface="Calibri"/>
                  <a:cs typeface="Times New Roman"/>
                </a:rPr>
                <a:t>Desarrollo normativo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6896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475656" y="148478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971600" y="2564904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971600" y="3933056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971600" y="5229200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23" name="22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24" name="23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26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47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195736" y="3140968"/>
            <a:ext cx="2880320" cy="720080"/>
            <a:chOff x="827585" y="1844824"/>
            <a:chExt cx="2880320" cy="720080"/>
          </a:xfrm>
        </p:grpSpPr>
        <p:sp>
          <p:nvSpPr>
            <p:cNvPr id="8" name="2 Rectángulo redondeado"/>
            <p:cNvSpPr/>
            <p:nvPr/>
          </p:nvSpPr>
          <p:spPr>
            <a:xfrm>
              <a:off x="827585" y="184482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1079613" y="1988840"/>
              <a:ext cx="2376264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Organización interna de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las instituciones formadoras</a:t>
              </a:r>
              <a:endParaRPr lang="es-AR" sz="1400" b="1" dirty="0">
                <a:solidFill>
                  <a:srgbClr val="FFFFFF"/>
                </a:solidFill>
                <a:ea typeface="Calibri"/>
                <a:cs typeface="Times New Roman"/>
              </a:endParaRPr>
            </a:p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a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195736" y="4509120"/>
            <a:ext cx="2880320" cy="720080"/>
            <a:chOff x="842057" y="3284984"/>
            <a:chExt cx="2880320" cy="720080"/>
          </a:xfrm>
        </p:grpSpPr>
        <p:sp>
          <p:nvSpPr>
            <p:cNvPr id="19" name="2 Rectángulo redondeado"/>
            <p:cNvSpPr/>
            <p:nvPr/>
          </p:nvSpPr>
          <p:spPr>
            <a:xfrm>
              <a:off x="842057" y="328498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/>
            <p:cNvSpPr txBox="1">
              <a:spLocks noChangeArrowheads="1"/>
            </p:cNvSpPr>
            <p:nvPr/>
          </p:nvSpPr>
          <p:spPr bwMode="auto">
            <a:xfrm>
              <a:off x="1094085" y="3501008"/>
              <a:ext cx="2376264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Acompañamiento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jurisdiccional </a:t>
              </a: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a los PMI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6896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1259632" y="1772816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 para el fortalecimiento institucional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971600" y="3501008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971600" y="4869160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31" name="30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32" name="31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36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06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2195736" y="3140968"/>
            <a:ext cx="2880320" cy="720080"/>
            <a:chOff x="2195736" y="3140968"/>
            <a:chExt cx="2880320" cy="720080"/>
          </a:xfrm>
        </p:grpSpPr>
        <p:sp>
          <p:nvSpPr>
            <p:cNvPr id="8" name="2 Rectángulo redondeado"/>
            <p:cNvSpPr/>
            <p:nvPr/>
          </p:nvSpPr>
          <p:spPr>
            <a:xfrm>
              <a:off x="2195736" y="3140968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2411760" y="3176972"/>
              <a:ext cx="241226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Instalación de mecanismos permanentes de evaluación participativ</a:t>
              </a:r>
              <a:r>
                <a:rPr lang="es-AR" sz="1400" b="1" dirty="0" smtClean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a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2195736" y="4509120"/>
            <a:ext cx="2880320" cy="720080"/>
            <a:chOff x="2195736" y="4509120"/>
            <a:chExt cx="2880320" cy="720080"/>
          </a:xfrm>
        </p:grpSpPr>
        <p:sp>
          <p:nvSpPr>
            <p:cNvPr id="19" name="2 Rectángulo redondeado"/>
            <p:cNvSpPr/>
            <p:nvPr/>
          </p:nvSpPr>
          <p:spPr>
            <a:xfrm>
              <a:off x="2195736" y="4509120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/>
            <p:cNvSpPr txBox="1">
              <a:spLocks noChangeArrowheads="1"/>
            </p:cNvSpPr>
            <p:nvPr/>
          </p:nvSpPr>
          <p:spPr bwMode="auto">
            <a:xfrm>
              <a:off x="2447764" y="4581128"/>
              <a:ext cx="237626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Evaluación integradora de los estudiantes de carreras de formación docente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1259632" y="177281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971600" y="3501008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971600" y="4869160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68103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6" name="15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17" name="16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22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60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195736" y="2460456"/>
            <a:ext cx="2880320" cy="769140"/>
            <a:chOff x="2195736" y="3140968"/>
            <a:chExt cx="2880320" cy="769140"/>
          </a:xfrm>
        </p:grpSpPr>
        <p:sp>
          <p:nvSpPr>
            <p:cNvPr id="8" name="2 Rectángulo redondeado"/>
            <p:cNvSpPr/>
            <p:nvPr/>
          </p:nvSpPr>
          <p:spPr>
            <a:xfrm>
              <a:off x="2195736" y="3140968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2411760" y="3262036"/>
              <a:ext cx="241226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Adecuación y/o renovación de los diseños curriculares</a:t>
              </a:r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2195736" y="3445820"/>
            <a:ext cx="2880320" cy="720080"/>
            <a:chOff x="2195736" y="4509120"/>
            <a:chExt cx="2880320" cy="720080"/>
          </a:xfrm>
        </p:grpSpPr>
        <p:sp>
          <p:nvSpPr>
            <p:cNvPr id="19" name="2 Rectángulo redondeado"/>
            <p:cNvSpPr/>
            <p:nvPr/>
          </p:nvSpPr>
          <p:spPr>
            <a:xfrm>
              <a:off x="2195736" y="4509120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/>
            <p:cNvSpPr txBox="1">
              <a:spLocks noChangeArrowheads="1"/>
            </p:cNvSpPr>
            <p:nvPr/>
          </p:nvSpPr>
          <p:spPr bwMode="auto">
            <a:xfrm>
              <a:off x="2447764" y="4581128"/>
              <a:ext cx="2376264" cy="511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Fortalecimiento del campo de la práctica profesional docente y técnica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1259632" y="1613321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971600" y="2820496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971600" y="3805860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3234" y="620688"/>
            <a:ext cx="69151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199274" y="4491392"/>
            <a:ext cx="2880320" cy="720080"/>
            <a:chOff x="2199274" y="4448860"/>
            <a:chExt cx="2880320" cy="720080"/>
          </a:xfrm>
        </p:grpSpPr>
        <p:sp>
          <p:nvSpPr>
            <p:cNvPr id="18" name="2 Rectángulo redondeado"/>
            <p:cNvSpPr/>
            <p:nvPr/>
          </p:nvSpPr>
          <p:spPr>
            <a:xfrm>
              <a:off x="2199274" y="4448860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2" name="Cuadro de texto 2"/>
            <p:cNvSpPr txBox="1">
              <a:spLocks noChangeArrowheads="1"/>
            </p:cNvSpPr>
            <p:nvPr/>
          </p:nvSpPr>
          <p:spPr bwMode="auto">
            <a:xfrm>
              <a:off x="2451302" y="4574033"/>
              <a:ext cx="2376264" cy="511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Acompañamiento al desarrollo curricular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23" name="22 Conector recto de flecha"/>
          <p:cNvCxnSpPr/>
          <p:nvPr/>
        </p:nvCxnSpPr>
        <p:spPr>
          <a:xfrm>
            <a:off x="975138" y="4851432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977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195736" y="2132856"/>
            <a:ext cx="2880320" cy="792088"/>
            <a:chOff x="2195736" y="2132856"/>
            <a:chExt cx="2880320" cy="792088"/>
          </a:xfrm>
        </p:grpSpPr>
        <p:sp>
          <p:nvSpPr>
            <p:cNvPr id="8" name="2 Rectángulo redondeado"/>
            <p:cNvSpPr/>
            <p:nvPr/>
          </p:nvSpPr>
          <p:spPr>
            <a:xfrm>
              <a:off x="2195736" y="2132856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9" name="Cuadro de texto 2"/>
            <p:cNvSpPr txBox="1">
              <a:spLocks noChangeArrowheads="1"/>
            </p:cNvSpPr>
            <p:nvPr/>
          </p:nvSpPr>
          <p:spPr bwMode="auto">
            <a:xfrm>
              <a:off x="2411760" y="2276872"/>
              <a:ext cx="241226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Formación continua para formadores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2195736" y="3019159"/>
            <a:ext cx="2880320" cy="720080"/>
            <a:chOff x="2195736" y="3284984"/>
            <a:chExt cx="2880320" cy="720080"/>
          </a:xfrm>
        </p:grpSpPr>
        <p:sp>
          <p:nvSpPr>
            <p:cNvPr id="19" name="2 Rectángulo redondeado"/>
            <p:cNvSpPr/>
            <p:nvPr/>
          </p:nvSpPr>
          <p:spPr>
            <a:xfrm>
              <a:off x="2195736" y="328498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0" name="Cuadro de texto 2"/>
            <p:cNvSpPr txBox="1">
              <a:spLocks noChangeArrowheads="1"/>
            </p:cNvSpPr>
            <p:nvPr/>
          </p:nvSpPr>
          <p:spPr bwMode="auto">
            <a:xfrm>
              <a:off x="2447764" y="3346359"/>
              <a:ext cx="2376264" cy="5760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Formación continua para docentes del sistema educativo obligatorio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21" name="20 CuadroTexto"/>
          <p:cNvSpPr txBox="1"/>
          <p:nvPr/>
        </p:nvSpPr>
        <p:spPr>
          <a:xfrm>
            <a:off x="1259632" y="141277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971600" y="2492896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971600" y="3379199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9188" y="620688"/>
            <a:ext cx="6905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6 Grupo"/>
          <p:cNvGrpSpPr/>
          <p:nvPr/>
        </p:nvGrpSpPr>
        <p:grpSpPr>
          <a:xfrm>
            <a:off x="2195736" y="3937361"/>
            <a:ext cx="2880320" cy="936000"/>
            <a:chOff x="2195736" y="4437112"/>
            <a:chExt cx="2880320" cy="936000"/>
          </a:xfrm>
        </p:grpSpPr>
        <p:sp>
          <p:nvSpPr>
            <p:cNvPr id="14" name="2 Rectángulo redondeado"/>
            <p:cNvSpPr/>
            <p:nvPr/>
          </p:nvSpPr>
          <p:spPr>
            <a:xfrm>
              <a:off x="2195736" y="4437112"/>
              <a:ext cx="2880320" cy="9360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5" name="Cuadro de texto 2"/>
            <p:cNvSpPr txBox="1">
              <a:spLocks noChangeArrowheads="1"/>
            </p:cNvSpPr>
            <p:nvPr/>
          </p:nvSpPr>
          <p:spPr bwMode="auto">
            <a:xfrm>
              <a:off x="2411760" y="4473116"/>
              <a:ext cx="2592288" cy="899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Fortalecimiento del apoyo pedagógico a escuelas y la vinculación con los actores territoriales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2195736" y="5052744"/>
            <a:ext cx="2880320" cy="720080"/>
            <a:chOff x="2195736" y="5733256"/>
            <a:chExt cx="2880320" cy="720080"/>
          </a:xfrm>
        </p:grpSpPr>
        <p:sp>
          <p:nvSpPr>
            <p:cNvPr id="17" name="2 Rectángulo redondeado"/>
            <p:cNvSpPr/>
            <p:nvPr/>
          </p:nvSpPr>
          <p:spPr>
            <a:xfrm>
              <a:off x="2195736" y="5733256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8" name="Cuadro de texto 2"/>
            <p:cNvSpPr txBox="1">
              <a:spLocks noChangeArrowheads="1"/>
            </p:cNvSpPr>
            <p:nvPr/>
          </p:nvSpPr>
          <p:spPr bwMode="auto">
            <a:xfrm>
              <a:off x="2447764" y="5754522"/>
              <a:ext cx="2376264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Fomento de la función de investigación en el sistema formador jurisdiccional </a:t>
              </a:r>
            </a:p>
            <a:p>
              <a:pPr>
                <a:spcAft>
                  <a:spcPts val="1000"/>
                </a:spcAft>
              </a:pP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22" name="21 Conector recto de flecha"/>
          <p:cNvCxnSpPr/>
          <p:nvPr/>
        </p:nvCxnSpPr>
        <p:spPr>
          <a:xfrm>
            <a:off x="971600" y="4405361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971600" y="5412784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368" y="2337578"/>
            <a:ext cx="2232000" cy="189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26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2" name="11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11" name="10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30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422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1259632" y="177281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4">
                    <a:lumMod val="75000"/>
                  </a:schemeClr>
                </a:solidFill>
              </a:rPr>
              <a:t>Líneas de acción</a:t>
            </a:r>
            <a:endParaRPr lang="es-AR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8713" y="880517"/>
            <a:ext cx="68865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12 Grupo"/>
          <p:cNvGrpSpPr/>
          <p:nvPr/>
        </p:nvGrpSpPr>
        <p:grpSpPr>
          <a:xfrm>
            <a:off x="2195736" y="2577019"/>
            <a:ext cx="2880320" cy="720080"/>
            <a:chOff x="827585" y="1844824"/>
            <a:chExt cx="2880320" cy="720080"/>
          </a:xfrm>
        </p:grpSpPr>
        <p:sp>
          <p:nvSpPr>
            <p:cNvPr id="14" name="2 Rectángulo redondeado"/>
            <p:cNvSpPr/>
            <p:nvPr/>
          </p:nvSpPr>
          <p:spPr>
            <a:xfrm>
              <a:off x="827585" y="1844824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5" name="Cuadro de texto 2"/>
            <p:cNvSpPr txBox="1">
              <a:spLocks noChangeArrowheads="1"/>
            </p:cNvSpPr>
            <p:nvPr/>
          </p:nvSpPr>
          <p:spPr bwMode="auto">
            <a:xfrm>
              <a:off x="1079613" y="1988840"/>
              <a:ext cx="2376264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>
                <a:spcAft>
                  <a:spcPts val="1000"/>
                </a:spcAft>
              </a:pP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Fortalecimiento de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la gestión democrática</a:t>
              </a:r>
              <a:endParaRPr lang="es-AR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2195736" y="5028655"/>
            <a:ext cx="2880320" cy="720080"/>
            <a:chOff x="2195736" y="5241315"/>
            <a:chExt cx="2880320" cy="720080"/>
          </a:xfrm>
        </p:grpSpPr>
        <p:sp>
          <p:nvSpPr>
            <p:cNvPr id="17" name="2 Rectángulo redondeado"/>
            <p:cNvSpPr/>
            <p:nvPr/>
          </p:nvSpPr>
          <p:spPr>
            <a:xfrm>
              <a:off x="2195736" y="5241315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18" name="Cuadro de texto 2"/>
            <p:cNvSpPr txBox="1">
              <a:spLocks noChangeArrowheads="1"/>
            </p:cNvSpPr>
            <p:nvPr/>
          </p:nvSpPr>
          <p:spPr bwMode="auto">
            <a:xfrm>
              <a:off x="2447764" y="5308477"/>
              <a:ext cx="2543136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Desarrollo de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estrategias de </a:t>
              </a: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acompañamiento al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ingreso</a:t>
              </a: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, permanencia y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egreso </a:t>
              </a:r>
              <a:endParaRPr lang="es-AR" sz="1400" b="1" dirty="0">
                <a:solidFill>
                  <a:srgbClr val="FFFFFF"/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2195736" y="3806942"/>
            <a:ext cx="2880320" cy="720080"/>
            <a:chOff x="2195736" y="3945171"/>
            <a:chExt cx="2880320" cy="720080"/>
          </a:xfrm>
        </p:grpSpPr>
        <p:sp>
          <p:nvSpPr>
            <p:cNvPr id="23" name="2 Rectángulo redondeado"/>
            <p:cNvSpPr/>
            <p:nvPr/>
          </p:nvSpPr>
          <p:spPr>
            <a:xfrm>
              <a:off x="2195736" y="3945171"/>
              <a:ext cx="2880320" cy="72008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/>
            </a:p>
          </p:txBody>
        </p:sp>
        <p:sp>
          <p:nvSpPr>
            <p:cNvPr id="24" name="Cuadro de texto 2"/>
            <p:cNvSpPr txBox="1">
              <a:spLocks noChangeArrowheads="1"/>
            </p:cNvSpPr>
            <p:nvPr/>
          </p:nvSpPr>
          <p:spPr bwMode="auto">
            <a:xfrm>
              <a:off x="2447764" y="4001700"/>
              <a:ext cx="2376264" cy="6529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>
                <a:spcAft>
                  <a:spcPts val="1000"/>
                </a:spcAft>
              </a:pP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Construcción del rol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social</a:t>
              </a: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, político y cultural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de </a:t>
              </a:r>
              <a:r>
                <a:rPr lang="es-AR" sz="1400" b="1" dirty="0">
                  <a:solidFill>
                    <a:srgbClr val="FFFFFF"/>
                  </a:solidFill>
                  <a:ea typeface="Calibri"/>
                  <a:cs typeface="Times New Roman"/>
                </a:rPr>
                <a:t>los futuros </a:t>
              </a: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profesionales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26" name="25 Conector recto de flecha"/>
          <p:cNvCxnSpPr/>
          <p:nvPr/>
        </p:nvCxnSpPr>
        <p:spPr>
          <a:xfrm>
            <a:off x="971600" y="2937059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971600" y="4166982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971600" y="5388695"/>
            <a:ext cx="1080120" cy="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29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31" name="30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32" name="31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3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33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422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5243555" y="669851"/>
            <a:ext cx="2741496" cy="531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2 Rectángulo redondeado"/>
          <p:cNvSpPr/>
          <p:nvPr/>
        </p:nvSpPr>
        <p:spPr>
          <a:xfrm>
            <a:off x="213202" y="1407437"/>
            <a:ext cx="1838518" cy="304515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/>
          </a:p>
        </p:txBody>
      </p:sp>
      <p:sp>
        <p:nvSpPr>
          <p:cNvPr id="15" name="Cuadro de texto 2"/>
          <p:cNvSpPr txBox="1">
            <a:spLocks noChangeArrowheads="1"/>
          </p:cNvSpPr>
          <p:nvPr/>
        </p:nvSpPr>
        <p:spPr bwMode="auto">
          <a:xfrm>
            <a:off x="374072" y="1601781"/>
            <a:ext cx="1516777" cy="56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lvl="0" algn="ctr">
              <a:spcAft>
                <a:spcPts val="1000"/>
              </a:spcAft>
            </a:pPr>
            <a:r>
              <a:rPr lang="es-AR" sz="2000" b="1" dirty="0" smtClean="0">
                <a:solidFill>
                  <a:srgbClr val="FFFFFF"/>
                </a:solidFill>
                <a:ea typeface="Calibri"/>
                <a:cs typeface="Times New Roman"/>
              </a:rPr>
              <a:t>Políticas nacionales</a:t>
            </a:r>
            <a:endParaRPr lang="es-AR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2 Rectángulo redondeado"/>
          <p:cNvSpPr/>
          <p:nvPr/>
        </p:nvSpPr>
        <p:spPr>
          <a:xfrm>
            <a:off x="2195736" y="1407437"/>
            <a:ext cx="2795164" cy="3055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0" y="6092456"/>
            <a:ext cx="9144000" cy="76554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pSp>
        <p:nvGrpSpPr>
          <p:cNvPr id="19" name="18 Grupo"/>
          <p:cNvGrpSpPr/>
          <p:nvPr/>
        </p:nvGrpSpPr>
        <p:grpSpPr>
          <a:xfrm>
            <a:off x="542261" y="6253769"/>
            <a:ext cx="2211572" cy="442918"/>
            <a:chOff x="6262577" y="4873362"/>
            <a:chExt cx="2211572" cy="442918"/>
          </a:xfrm>
        </p:grpSpPr>
        <p:sp>
          <p:nvSpPr>
            <p:cNvPr id="20" name="19 Rectángulo redondeado"/>
            <p:cNvSpPr/>
            <p:nvPr/>
          </p:nvSpPr>
          <p:spPr>
            <a:xfrm>
              <a:off x="6262577" y="4873362"/>
              <a:ext cx="2211572" cy="4429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2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368" y="4940643"/>
              <a:ext cx="1782620" cy="28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24 CuadroTexto"/>
          <p:cNvSpPr txBox="1"/>
          <p:nvPr/>
        </p:nvSpPr>
        <p:spPr>
          <a:xfrm>
            <a:off x="5029199" y="6290562"/>
            <a:ext cx="348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Dirección de Educación Superior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8" name="Cuadro de texto 2"/>
          <p:cNvSpPr txBox="1">
            <a:spLocks noChangeArrowheads="1"/>
          </p:cNvSpPr>
          <p:nvPr/>
        </p:nvSpPr>
        <p:spPr bwMode="auto">
          <a:xfrm>
            <a:off x="320905" y="2785552"/>
            <a:ext cx="1656000" cy="1552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lvl="0" algn="ctr">
              <a:spcAft>
                <a:spcPts val="1000"/>
              </a:spcAft>
            </a:pPr>
            <a:r>
              <a:rPr lang="es-AR" sz="1600" b="1" dirty="0" smtClean="0">
                <a:solidFill>
                  <a:srgbClr val="FFFFFF"/>
                </a:solidFill>
                <a:ea typeface="Calibri"/>
                <a:cs typeface="Times New Roman"/>
              </a:rPr>
              <a:t>Financiamiento</a:t>
            </a:r>
          </a:p>
          <a:p>
            <a:pPr marL="180975" lvl="0" indent="-18097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100" b="1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PFJ – Formación Docente</a:t>
            </a:r>
          </a:p>
          <a:p>
            <a:pPr marL="180975" lvl="0" indent="-18097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100" b="1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PMI – Formación Técnico-Profesional</a:t>
            </a:r>
          </a:p>
          <a:p>
            <a:pPr marL="180975" lvl="0" indent="-180975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s-ES" sz="1100" b="1" dirty="0" smtClean="0">
                <a:solidFill>
                  <a:srgbClr val="FFFFFF"/>
                </a:solidFill>
                <a:effectLst/>
                <a:latin typeface="Calibri"/>
                <a:ea typeface="Calibri"/>
                <a:cs typeface="Times New Roman"/>
              </a:rPr>
              <a:t>PMI – Formación Técnica Social y Humanística</a:t>
            </a:r>
          </a:p>
          <a:p>
            <a:pPr marL="180975" lvl="0" indent="-180975" algn="ctr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s-AR" sz="1100" dirty="0">
              <a:effectLst/>
              <a:latin typeface="Calibri"/>
              <a:ea typeface="Calibri"/>
              <a:cs typeface="Times New Roman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3614584" y="1540889"/>
            <a:ext cx="1140765" cy="2340000"/>
            <a:chOff x="3593318" y="1540889"/>
            <a:chExt cx="1140765" cy="2778247"/>
          </a:xfrm>
        </p:grpSpPr>
        <p:sp>
          <p:nvSpPr>
            <p:cNvPr id="30" name="2 Rectángulo redondeado"/>
            <p:cNvSpPr/>
            <p:nvPr/>
          </p:nvSpPr>
          <p:spPr>
            <a:xfrm>
              <a:off x="3593318" y="1540889"/>
              <a:ext cx="1140765" cy="2778247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AR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Cuadro de texto 2"/>
            <p:cNvSpPr txBox="1">
              <a:spLocks noChangeArrowheads="1"/>
            </p:cNvSpPr>
            <p:nvPr/>
          </p:nvSpPr>
          <p:spPr bwMode="auto">
            <a:xfrm>
              <a:off x="3632332" y="1743013"/>
              <a:ext cx="1062735" cy="861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rgbClr val="FFFFFF"/>
                  </a:solidFill>
                  <a:ea typeface="Calibri"/>
                  <a:cs typeface="Times New Roman"/>
                </a:rPr>
                <a:t>Institutos de Educación Superior</a:t>
              </a:r>
              <a:endParaRPr lang="es-AR" sz="1400" b="1" dirty="0">
                <a:solidFill>
                  <a:srgbClr val="FFFFFF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2" name="2 Rectángulo redondeado"/>
          <p:cNvSpPr/>
          <p:nvPr/>
        </p:nvSpPr>
        <p:spPr>
          <a:xfrm>
            <a:off x="2416593" y="1544426"/>
            <a:ext cx="1140765" cy="2340000"/>
          </a:xfrm>
          <a:prstGeom prst="roundRect">
            <a:avLst/>
          </a:prstGeom>
          <a:solidFill>
            <a:schemeClr val="tx2">
              <a:lumMod val="75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A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3" name="Cuadro de texto 2"/>
          <p:cNvSpPr txBox="1">
            <a:spLocks noChangeArrowheads="1"/>
          </p:cNvSpPr>
          <p:nvPr/>
        </p:nvSpPr>
        <p:spPr bwMode="auto">
          <a:xfrm>
            <a:off x="2455607" y="1714667"/>
            <a:ext cx="1062735" cy="725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AR" sz="1400" b="1" dirty="0" smtClean="0">
                <a:solidFill>
                  <a:srgbClr val="FFFFFF"/>
                </a:solidFill>
                <a:ea typeface="Calibri"/>
                <a:cs typeface="Times New Roman"/>
              </a:rPr>
              <a:t>Dirección de Educación Superior</a:t>
            </a:r>
            <a:endParaRPr lang="es-AR" sz="1400" b="1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Cuadro de texto 2"/>
          <p:cNvSpPr txBox="1">
            <a:spLocks noChangeArrowheads="1"/>
          </p:cNvSpPr>
          <p:nvPr/>
        </p:nvSpPr>
        <p:spPr bwMode="auto">
          <a:xfrm>
            <a:off x="2455608" y="4054554"/>
            <a:ext cx="2260726" cy="28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AR" sz="1400" b="1" dirty="0" smtClean="0">
                <a:solidFill>
                  <a:srgbClr val="FFFFFF"/>
                </a:solidFill>
                <a:ea typeface="Calibri"/>
                <a:cs typeface="Times New Roman"/>
              </a:rPr>
              <a:t>Sistema Formador Provincial</a:t>
            </a:r>
            <a:endParaRPr lang="es-AR" sz="1400" b="1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Cuadro de texto 2"/>
          <p:cNvSpPr txBox="1">
            <a:spLocks noChangeArrowheads="1"/>
          </p:cNvSpPr>
          <p:nvPr/>
        </p:nvSpPr>
        <p:spPr bwMode="auto">
          <a:xfrm>
            <a:off x="5475271" y="822661"/>
            <a:ext cx="2260726" cy="28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t" anchorCtr="0">
            <a:noAutofit/>
          </a:bodyPr>
          <a:lstStyle/>
          <a:p>
            <a:pPr algn="ctr">
              <a:spcAft>
                <a:spcPts val="1000"/>
              </a:spcAft>
            </a:pPr>
            <a:r>
              <a:rPr lang="es-AR" sz="1400" b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rPr>
              <a:t>FUNCIONES</a:t>
            </a:r>
            <a:endParaRPr lang="es-AR" sz="14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5240017" y="1551268"/>
            <a:ext cx="2931914" cy="2826890"/>
            <a:chOff x="5240017" y="1689497"/>
            <a:chExt cx="2931914" cy="2826890"/>
          </a:xfrm>
        </p:grpSpPr>
        <p:cxnSp>
          <p:nvCxnSpPr>
            <p:cNvPr id="26" name="25 Conector recto de flecha"/>
            <p:cNvCxnSpPr/>
            <p:nvPr/>
          </p:nvCxnSpPr>
          <p:spPr>
            <a:xfrm>
              <a:off x="5240017" y="3381916"/>
              <a:ext cx="684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>
              <a:off x="5240017" y="1831262"/>
              <a:ext cx="684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5240017" y="2602972"/>
              <a:ext cx="684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35 Conector recto de flecha"/>
            <p:cNvCxnSpPr/>
            <p:nvPr/>
          </p:nvCxnSpPr>
          <p:spPr>
            <a:xfrm>
              <a:off x="5243555" y="4140397"/>
              <a:ext cx="684000" cy="0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7" name="Cuadro de texto 2"/>
            <p:cNvSpPr txBox="1">
              <a:spLocks noChangeArrowheads="1"/>
            </p:cNvSpPr>
            <p:nvPr/>
          </p:nvSpPr>
          <p:spPr bwMode="auto">
            <a:xfrm>
              <a:off x="5911205" y="1689497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Inicial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8" name="Cuadro de texto 2"/>
            <p:cNvSpPr txBox="1">
              <a:spLocks noChangeArrowheads="1"/>
            </p:cNvSpPr>
            <p:nvPr/>
          </p:nvSpPr>
          <p:spPr bwMode="auto">
            <a:xfrm>
              <a:off x="5911205" y="2459258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Formación Continua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39" name="Cuadro de texto 2"/>
            <p:cNvSpPr txBox="1">
              <a:spLocks noChangeArrowheads="1"/>
            </p:cNvSpPr>
            <p:nvPr/>
          </p:nvSpPr>
          <p:spPr bwMode="auto">
            <a:xfrm>
              <a:off x="5911205" y="3165720"/>
              <a:ext cx="2260726" cy="438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Producción de saberes específicos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  <p:sp>
          <p:nvSpPr>
            <p:cNvPr id="41" name="Cuadro de texto 2"/>
            <p:cNvSpPr txBox="1">
              <a:spLocks noChangeArrowheads="1"/>
            </p:cNvSpPr>
            <p:nvPr/>
          </p:nvSpPr>
          <p:spPr bwMode="auto">
            <a:xfrm>
              <a:off x="6049925" y="3920636"/>
              <a:ext cx="2122005" cy="595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AR" sz="1400" b="1" dirty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A</a:t>
              </a: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rPr>
                <a:t>poyo pedagógico a escuelas y vinculación con los actores territoriales</a:t>
              </a:r>
              <a:endParaRPr lang="es-AR" sz="1400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2066715" y="4954772"/>
            <a:ext cx="6622176" cy="818707"/>
            <a:chOff x="2066715" y="4774011"/>
            <a:chExt cx="6622176" cy="818707"/>
          </a:xfrm>
        </p:grpSpPr>
        <p:sp>
          <p:nvSpPr>
            <p:cNvPr id="9" name="8 Flecha derecha"/>
            <p:cNvSpPr/>
            <p:nvPr/>
          </p:nvSpPr>
          <p:spPr>
            <a:xfrm>
              <a:off x="2195737" y="4774011"/>
              <a:ext cx="6493154" cy="818707"/>
            </a:xfrm>
            <a:prstGeom prst="rightArrow">
              <a:avLst>
                <a:gd name="adj1" fmla="val 68182"/>
                <a:gd name="adj2" fmla="val 48701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2" name="Cuadro de texto 2"/>
            <p:cNvSpPr txBox="1">
              <a:spLocks noChangeArrowheads="1"/>
            </p:cNvSpPr>
            <p:nvPr/>
          </p:nvSpPr>
          <p:spPr bwMode="auto">
            <a:xfrm>
              <a:off x="2066715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PLANEAMIENTO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3" name="Cuadro de texto 2"/>
            <p:cNvSpPr txBox="1">
              <a:spLocks noChangeArrowheads="1"/>
            </p:cNvSpPr>
            <p:nvPr/>
          </p:nvSpPr>
          <p:spPr bwMode="auto">
            <a:xfrm>
              <a:off x="4248481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DESARROLLO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  <p:sp>
          <p:nvSpPr>
            <p:cNvPr id="44" name="Cuadro de texto 2"/>
            <p:cNvSpPr txBox="1">
              <a:spLocks noChangeArrowheads="1"/>
            </p:cNvSpPr>
            <p:nvPr/>
          </p:nvSpPr>
          <p:spPr bwMode="auto">
            <a:xfrm>
              <a:off x="6428164" y="5068596"/>
              <a:ext cx="2260726" cy="283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s-AR" sz="1400" b="1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  <a:ea typeface="Calibri"/>
                  <a:cs typeface="Times New Roman"/>
                </a:rPr>
                <a:t>EVALUACIÓN</a:t>
              </a:r>
              <a:endParaRPr lang="es-AR" sz="1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6103419" y="1772618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III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6868635" y="4775027"/>
            <a:ext cx="1398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FF0000"/>
                </a:solidFill>
              </a:rPr>
              <a:t>(*)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sz="1400" b="1" dirty="0" smtClean="0">
                <a:solidFill>
                  <a:srgbClr val="FF0000"/>
                </a:solidFill>
              </a:rPr>
              <a:t>Política II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7652408" y="1541323"/>
            <a:ext cx="699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>
                <a:solidFill>
                  <a:srgbClr val="FF0000"/>
                </a:solidFill>
              </a:rPr>
              <a:t>(*)</a:t>
            </a:r>
            <a:endParaRPr lang="es-AR" sz="1200" dirty="0">
              <a:solidFill>
                <a:srgbClr val="FF0000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6507473" y="2451792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IV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6507473" y="3407929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IV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6507473" y="4354228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IV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824569" y="4556255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7184721" y="1772618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V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760771" y="2557000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2588142" y="2557000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I</a:t>
            </a:r>
            <a:endParaRPr lang="es-AR" sz="1400" b="1" dirty="0">
              <a:solidFill>
                <a:srgbClr val="FF0000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3759928" y="2899716"/>
            <a:ext cx="140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Política V</a:t>
            </a:r>
            <a:endParaRPr lang="es-A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112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376</Words>
  <Application>Microsoft Office PowerPoint</Application>
  <PresentationFormat>Presentación en pantalla (4:3)</PresentationFormat>
  <Paragraphs>104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</dc:creator>
  <cp:lastModifiedBy>MSI-7</cp:lastModifiedBy>
  <cp:revision>20</cp:revision>
  <dcterms:created xsi:type="dcterms:W3CDTF">2013-11-29T03:21:48Z</dcterms:created>
  <dcterms:modified xsi:type="dcterms:W3CDTF">2013-11-29T14:34:46Z</dcterms:modified>
</cp:coreProperties>
</file>