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E1B0A3"/>
    <a:srgbClr val="DD4F23"/>
    <a:srgbClr val="6600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4" autoAdjust="0"/>
  </p:normalViewPr>
  <p:slideViewPr>
    <p:cSldViewPr>
      <p:cViewPr varScale="1">
        <p:scale>
          <a:sx n="53" d="100"/>
          <a:sy n="53" d="100"/>
        </p:scale>
        <p:origin x="-7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F68D66-57E5-4338-8A03-E791533FD845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7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75AF43-1646-424C-A38D-206B768595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0F35-F611-4BF9-8659-F6CF241F2D37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08D3-AA28-44F9-AB1F-67537AAD30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6B513-F7CF-4E8F-B5F1-4C3A8C7648C8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6956-CA12-4CE0-A6D7-CF915A88E1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E292E-E7AF-4D1E-8066-B49F045A5330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A68D-C76F-4920-83E2-AAFD3753FEA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3F58C7-FCBD-4AC5-88AE-641CA455BA81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16D0F3-4E9E-46FB-9CDF-A3392E914A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B35A4-07F0-4D1C-BC04-A993311A36BD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7A860-02AC-4A7F-8678-0DB03A529D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21C8CF-2C8B-45D3-9A0F-3AED5A1062A5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97D97C-F46D-4272-B671-AED52A96A5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40E5F-1B68-4FAC-A841-F0815A813429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7C4D-E2E4-40D9-91B3-070E3ACC9F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684EA-9C3E-44D2-968E-5F41A2464D78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89F9FB-A16C-4C9C-8596-2698C8123F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5C63FD-68DD-4138-BE7A-8AB782FF60DA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791257-FE5F-4681-93EC-132C7EFF91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A1B7DC-62F6-4758-8ECC-C44AEC8B387D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55BA02-5F99-42E5-BDD0-5F75901166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Elipse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Rectángulo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D01EBA8-40A7-4B51-BAD8-310DC51A8CC3}" type="datetimeFigureOut">
              <a:rPr lang="es-ES"/>
              <a:pPr>
                <a:defRPr/>
              </a:pPr>
              <a:t>21/08/2013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BEB629B-C43F-423C-8EF8-3A4D12C62C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1" r:id="rId2"/>
    <p:sldLayoutId id="2147483697" r:id="rId3"/>
    <p:sldLayoutId id="2147483692" r:id="rId4"/>
    <p:sldLayoutId id="2147483698" r:id="rId5"/>
    <p:sldLayoutId id="2147483693" r:id="rId6"/>
    <p:sldLayoutId id="2147483699" r:id="rId7"/>
    <p:sldLayoutId id="2147483700" r:id="rId8"/>
    <p:sldLayoutId id="2147483701" r:id="rId9"/>
    <p:sldLayoutId id="2147483694" r:id="rId10"/>
    <p:sldLayoutId id="2147483695" r:id="rId11"/>
  </p:sldLayoutIdLst>
  <p:transition spd="slow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006B8D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006B8D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0 Título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1927686"/>
          </a:xfrm>
        </p:spPr>
        <p:txBody>
          <a:bodyPr rtlCol="0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CICLO DE GESTIÓN</a:t>
            </a:r>
            <a:b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 DESARROLLO CURRICULAR</a:t>
            </a:r>
            <a:b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ES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 PROFESORADOS</a:t>
            </a:r>
          </a:p>
        </p:txBody>
      </p:sp>
      <p:sp>
        <p:nvSpPr>
          <p:cNvPr id="13314" name="14 CuadroTexto"/>
          <p:cNvSpPr txBox="1">
            <a:spLocks noChangeArrowheads="1"/>
          </p:cNvSpPr>
          <p:nvPr/>
        </p:nvSpPr>
        <p:spPr bwMode="auto">
          <a:xfrm>
            <a:off x="3143250" y="6072188"/>
            <a:ext cx="4021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Gill Sans MT" pitchFamily="34" charset="0"/>
              </a:rPr>
              <a:t>Mendoza , 21 de agosto de 2013</a:t>
            </a:r>
          </a:p>
        </p:txBody>
      </p:sp>
      <p:pic>
        <p:nvPicPr>
          <p:cNvPr id="13315" name="Picture 2" descr="http://4.bp.blogspot.com/_6fo0kGF1jWs/Sw0vTcsPc9I/AAAAAAAADws/ktNYPlhyq6g/s1600/TallerIgualdad+en+IES+%282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80044">
            <a:off x="611188" y="3573463"/>
            <a:ext cx="268763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2" descr="http://t1.gstatic.com/images?q=tbn:ANd9GcRpyP97LgBWhn7OtyzHcDZvlEAkaY79IqVT-2MEJTY5RfFHnEz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573463"/>
            <a:ext cx="26955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http://t1.gstatic.com/images?q=tbn:ANd9GcR_U5ZV7v4Wv9SB7eJIPmyOcg_zkcnI2L-nvwe7V6O8swkLG8Psj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84583">
            <a:off x="6084888" y="3716338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Imagen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35600" y="123825"/>
            <a:ext cx="27368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i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DISPOSITIVO PEDAGÓGICO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ES" b="1" i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 GESTIÓN CURRICULAR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 sz="2800" b="1" dirty="0" smtClean="0">
                <a:solidFill>
                  <a:schemeClr val="accent5">
                    <a:lumMod val="50000"/>
                  </a:schemeClr>
                </a:solidFill>
              </a:rPr>
              <a:t>El currículo como 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 sz="2800" b="1" dirty="0" smtClean="0">
                <a:solidFill>
                  <a:srgbClr val="FF3399"/>
                </a:solidFill>
              </a:rPr>
              <a:t>1. dispositivo pedagógico en tanto construcción social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 sz="2800" b="1" dirty="0" smtClean="0">
                <a:solidFill>
                  <a:srgbClr val="00B0F0"/>
                </a:solidFill>
              </a:rPr>
              <a:t>2. dispositivo técnico - pedagógico en tanto herramienta que genera una dinámica de formación</a:t>
            </a:r>
            <a:endParaRPr lang="es-ES" sz="2800" dirty="0">
              <a:solidFill>
                <a:srgbClr val="00B0F0"/>
              </a:solidFill>
            </a:endParaRPr>
          </a:p>
        </p:txBody>
      </p:sp>
      <p:pic>
        <p:nvPicPr>
          <p:cNvPr id="14338" name="Imagen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188913"/>
            <a:ext cx="29511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s-AR" sz="2400" dirty="0" smtClean="0">
              <a:solidFill>
                <a:schemeClr val="accent5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s-AR" sz="2400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“</a:t>
            </a:r>
            <a:r>
              <a:rPr lang="es-AR" sz="2400" i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el dispositivo constituye una forma de pensar los modos de acción, es una respuesta a los problemas de acción…” (Marta </a:t>
            </a:r>
            <a:r>
              <a:rPr lang="es-AR" sz="2400" i="1" dirty="0" err="1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Souto</a:t>
            </a:r>
            <a:r>
              <a:rPr lang="es-AR" sz="2400" i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s-AR" sz="2400" i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s-AR" sz="24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“Los dispositivos pedagógicos contienen una intencionalidad. Tienen un carácter normativo, aquel que permite orientar la acción, dejando amplios márgenes de libertad ...” (Morín) </a:t>
            </a:r>
            <a:endParaRPr lang="es-ES" sz="2400" i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62" name="Imagen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123825"/>
            <a:ext cx="26638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1331913" y="1125538"/>
            <a:ext cx="7499350" cy="53990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s-ES" sz="2000" b="1" dirty="0" smtClean="0">
                <a:solidFill>
                  <a:schemeClr val="tx2"/>
                </a:solidFill>
              </a:rPr>
              <a:t>Condiciones del dispositivo pedagógico: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s-ES" sz="2000" b="1" dirty="0" smtClean="0">
              <a:solidFill>
                <a:schemeClr val="tx2"/>
              </a:solidFill>
            </a:endParaRPr>
          </a:p>
          <a:p>
            <a:pPr algn="just"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Generador de cambios</a:t>
            </a:r>
            <a:r>
              <a:rPr lang="es-ES" sz="2000" b="1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(individual, grupal, institucional y social)</a:t>
            </a:r>
          </a:p>
          <a:p>
            <a:pPr algn="just"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Como artificio técnico</a:t>
            </a:r>
            <a:r>
              <a:rPr lang="es-ES" sz="2000" dirty="0" smtClean="0"/>
              <a:t> </a:t>
            </a:r>
            <a:r>
              <a:rPr lang="es-ES" sz="1600" dirty="0" smtClean="0"/>
              <a:t>(mecanismos o estrategias flexibles para la puesta en práctica)</a:t>
            </a:r>
          </a:p>
          <a:p>
            <a:pPr algn="just"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Como espacio potencial</a:t>
            </a:r>
            <a:r>
              <a:rPr lang="es-ES" sz="2000" b="1" dirty="0" smtClean="0">
                <a:solidFill>
                  <a:schemeClr val="tx2"/>
                </a:solidFill>
              </a:rPr>
              <a:t>: </a:t>
            </a:r>
            <a:r>
              <a:rPr lang="es-ES" sz="1600" dirty="0" smtClean="0"/>
              <a:t>(abre el juego a lo nuevo, al cambio, a lo instituyente) </a:t>
            </a:r>
          </a:p>
          <a:p>
            <a:pPr algn="just"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Como revelador:</a:t>
            </a:r>
            <a:r>
              <a:rPr lang="es-ES" sz="2000" b="1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(permite desplegar significados diversos, formador de sentidos) </a:t>
            </a:r>
          </a:p>
          <a:p>
            <a:pPr algn="just"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Como analizador:</a:t>
            </a:r>
            <a:r>
              <a:rPr lang="es-ES" sz="2000" b="1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(Desarticula lo aparentemente uniforme y único. Despliega significados posibles)</a:t>
            </a:r>
          </a:p>
          <a:p>
            <a:pPr algn="just"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Como organizador técnico:</a:t>
            </a:r>
            <a:r>
              <a:rPr lang="es-ES" sz="2000" b="1" cap="small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(organiza condiciones para su puesta en práctica desde una lógica de complejidad no lineal desde criterios pedagógicos con carácter propositivo)</a:t>
            </a:r>
            <a:endParaRPr lang="es-ES" sz="2000" dirty="0" smtClean="0"/>
          </a:p>
          <a:p>
            <a:pPr algn="just"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Como provocador: </a:t>
            </a:r>
            <a:r>
              <a:rPr lang="es-ES" sz="1600" dirty="0" smtClean="0"/>
              <a:t>( tiene una fuerte tendencia a salirse de las estructuras  instituidas para generar  innovaciones)</a:t>
            </a:r>
            <a:endParaRPr lang="es-E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6386" name="Imagen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188913"/>
            <a:ext cx="2630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Marcador de contenido"/>
          <p:cNvSpPr>
            <a:spLocks noGrp="1"/>
          </p:cNvSpPr>
          <p:nvPr>
            <p:ph idx="1"/>
          </p:nvPr>
        </p:nvSpPr>
        <p:spPr>
          <a:xfrm>
            <a:off x="1357313" y="1500188"/>
            <a:ext cx="7499350" cy="48196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s-ES" sz="2000" b="1" dirty="0" smtClean="0">
                <a:solidFill>
                  <a:schemeClr val="tx2"/>
                </a:solidFill>
              </a:rPr>
              <a:t>El Dispositivo es provocador en varios sentidos:</a:t>
            </a:r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 relaciones interpersonales y de aprendizajes sociales</a:t>
            </a:r>
            <a:r>
              <a:rPr lang="es-ES" sz="2000" b="1" dirty="0" smtClean="0">
                <a:solidFill>
                  <a:schemeClr val="tx2"/>
                </a:solidFill>
              </a:rPr>
              <a:t>  </a:t>
            </a:r>
            <a:r>
              <a:rPr lang="es-ES" sz="1600" dirty="0" smtClean="0"/>
              <a:t>(experiencia grupal)</a:t>
            </a:r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Del conocimiento</a:t>
            </a:r>
            <a:r>
              <a:rPr lang="es-ES" sz="2000" dirty="0" smtClean="0"/>
              <a:t> </a:t>
            </a:r>
            <a:r>
              <a:rPr lang="es-ES" sz="1600" dirty="0" smtClean="0"/>
              <a:t>(proceso cognitivo y vínculo emocional)</a:t>
            </a:r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 pensamiento y reflexiones</a:t>
            </a:r>
            <a:r>
              <a:rPr lang="es-ES" sz="2000" b="1" dirty="0" smtClean="0">
                <a:solidFill>
                  <a:schemeClr val="tx2"/>
                </a:solidFill>
              </a:rPr>
              <a:t>: </a:t>
            </a:r>
            <a:r>
              <a:rPr lang="es-ES" sz="1600" dirty="0" smtClean="0"/>
              <a:t>(nuevos significados y sentidos). </a:t>
            </a:r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 lo imaginario:</a:t>
            </a:r>
            <a:r>
              <a:rPr lang="es-ES" sz="2000" b="1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(múltiple escena pedagógica). </a:t>
            </a:r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 procesos didácticos:</a:t>
            </a:r>
            <a:r>
              <a:rPr lang="es-ES" sz="2000" b="1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(el sentido del trabajo de enseñar)</a:t>
            </a:r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 la toma de conciencia:</a:t>
            </a:r>
            <a:r>
              <a:rPr lang="es-ES" sz="2000" b="1" cap="small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(de la necesidad de transformación, de aprendizaje, de formación)</a:t>
            </a:r>
            <a:r>
              <a:rPr lang="es-ES" sz="1600" cap="small" dirty="0" smtClean="0"/>
              <a:t> </a:t>
            </a:r>
            <a:endParaRPr lang="es-ES" sz="1600" dirty="0" smtClean="0"/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 conciencia de lo político:</a:t>
            </a:r>
            <a:r>
              <a:rPr lang="es-ES" sz="2000" b="1" cap="small" dirty="0" smtClean="0">
                <a:solidFill>
                  <a:schemeClr val="tx2"/>
                </a:solidFill>
              </a:rPr>
              <a:t> </a:t>
            </a:r>
            <a:r>
              <a:rPr lang="es-ES" sz="1600" dirty="0" smtClean="0"/>
              <a:t>(la libertad de expresar, de decidir y ejercer autonomía)</a:t>
            </a:r>
          </a:p>
          <a:p>
            <a:pPr eaLnBrk="1" hangingPunct="1">
              <a:defRPr/>
            </a:pPr>
            <a:r>
              <a:rPr lang="es-ES" sz="2000" b="1" i="1" dirty="0" smtClean="0">
                <a:solidFill>
                  <a:schemeClr val="tx2"/>
                </a:solidFill>
              </a:rPr>
              <a:t>De conciencia de la misma función pedagógica:</a:t>
            </a:r>
            <a:r>
              <a:rPr lang="es-ES" sz="2000" b="1" cap="small" dirty="0" smtClean="0">
                <a:solidFill>
                  <a:schemeClr val="tx2"/>
                </a:solidFill>
              </a:rPr>
              <a:t> </a:t>
            </a:r>
            <a:r>
              <a:rPr lang="es-ES" sz="2000" dirty="0" smtClean="0"/>
              <a:t> </a:t>
            </a:r>
            <a:r>
              <a:rPr lang="es-ES" sz="1600" dirty="0" smtClean="0"/>
              <a:t>(vigilancia sobre sí mismo, sus prácticas de enseñanza y las metas propuestas)</a:t>
            </a:r>
          </a:p>
          <a:p>
            <a:pPr algn="r" eaLnBrk="1" hangingPunct="1">
              <a:buFont typeface="Wingdings 2" pitchFamily="18" charset="2"/>
              <a:buNone/>
              <a:defRPr/>
            </a:pPr>
            <a:r>
              <a:rPr lang="es-ES" sz="2000" dirty="0" smtClean="0"/>
              <a:t>M. </a:t>
            </a:r>
            <a:r>
              <a:rPr lang="es-ES" sz="2000" dirty="0" err="1" smtClean="0"/>
              <a:t>Souto</a:t>
            </a:r>
            <a:r>
              <a:rPr lang="es-ES" sz="2000" dirty="0" smtClean="0"/>
              <a:t> (1999)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s-E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7410" name="Imagen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123825"/>
            <a:ext cx="29527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6"/>
          <p:cNvGrpSpPr>
            <a:grpSpLocks/>
          </p:cNvGrpSpPr>
          <p:nvPr/>
        </p:nvGrpSpPr>
        <p:grpSpPr bwMode="auto">
          <a:xfrm>
            <a:off x="2143125" y="2643188"/>
            <a:ext cx="5715000" cy="3543300"/>
            <a:chOff x="1980" y="6855"/>
            <a:chExt cx="8520" cy="5250"/>
          </a:xfrm>
        </p:grpSpPr>
        <p:sp>
          <p:nvSpPr>
            <p:cNvPr id="18436" name="AutoShape 7"/>
            <p:cNvSpPr>
              <a:spLocks noChangeArrowheads="1"/>
            </p:cNvSpPr>
            <p:nvPr/>
          </p:nvSpPr>
          <p:spPr bwMode="auto">
            <a:xfrm>
              <a:off x="1980" y="6855"/>
              <a:ext cx="8520" cy="5250"/>
            </a:xfrm>
            <a:prstGeom prst="roundRect">
              <a:avLst>
                <a:gd name="adj" fmla="val 1238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just"/>
              <a:r>
                <a:rPr lang="es-ES" sz="1100" b="1">
                  <a:solidFill>
                    <a:srgbClr val="1F497D"/>
                  </a:solidFill>
                </a:rPr>
                <a:t>Análisis de la </a:t>
              </a:r>
            </a:p>
            <a:p>
              <a:pPr algn="just"/>
              <a:r>
                <a:rPr lang="es-ES" sz="1100" b="1">
                  <a:solidFill>
                    <a:srgbClr val="1F497D"/>
                  </a:solidFill>
                </a:rPr>
                <a:t>Socialización </a:t>
              </a:r>
            </a:p>
            <a:p>
              <a:pPr algn="just"/>
              <a:r>
                <a:rPr lang="es-ES" sz="1100" b="1">
                  <a:solidFill>
                    <a:srgbClr val="1F497D"/>
                  </a:solidFill>
                </a:rPr>
                <a:t>Escolar Previa </a:t>
              </a:r>
            </a:p>
            <a:p>
              <a:pPr algn="just"/>
              <a:endParaRPr lang="es-ES" sz="1100" b="1">
                <a:solidFill>
                  <a:srgbClr val="1F497D"/>
                </a:solidFill>
              </a:endParaRPr>
            </a:p>
            <a:p>
              <a:pPr algn="just"/>
              <a:endParaRPr lang="es-ES" sz="1100" b="1">
                <a:solidFill>
                  <a:srgbClr val="1F497D"/>
                </a:solidFill>
              </a:endParaRPr>
            </a:p>
            <a:p>
              <a:pPr algn="just"/>
              <a:endParaRPr lang="es-ES" sz="1100" b="1">
                <a:solidFill>
                  <a:srgbClr val="1F497D"/>
                </a:solidFill>
              </a:endParaRPr>
            </a:p>
            <a:p>
              <a:pPr algn="just"/>
              <a:endParaRPr lang="es-ES" sz="1100" b="1">
                <a:solidFill>
                  <a:srgbClr val="1F497D"/>
                </a:solidFill>
              </a:endParaRPr>
            </a:p>
            <a:p>
              <a:pPr algn="just"/>
              <a:endParaRPr lang="es-ES" sz="1100" b="1">
                <a:solidFill>
                  <a:srgbClr val="1F497D"/>
                </a:solidFill>
              </a:endParaRPr>
            </a:p>
            <a:p>
              <a:pPr algn="just"/>
              <a:endParaRPr lang="es-ES" sz="1100" b="1">
                <a:solidFill>
                  <a:srgbClr val="1F497D"/>
                </a:solidFill>
              </a:endParaRPr>
            </a:p>
            <a:p>
              <a:pPr algn="just"/>
              <a:endParaRPr lang="es-ES" sz="1100" b="1">
                <a:solidFill>
                  <a:srgbClr val="1F497D"/>
                </a:solidFill>
              </a:endParaRPr>
            </a:p>
            <a:p>
              <a:pPr algn="just"/>
              <a:endParaRPr lang="es-ES" sz="1100" b="1"/>
            </a:p>
            <a:p>
              <a:pPr algn="just">
                <a:spcAft>
                  <a:spcPts val="1000"/>
                </a:spcAft>
              </a:pPr>
              <a:endParaRPr lang="es-ES" sz="1100">
                <a:latin typeface="Times New Roman" pitchFamily="18" charset="0"/>
              </a:endParaRPr>
            </a:p>
            <a:p>
              <a:pPr algn="just"/>
              <a:endParaRPr lang="es-ES" sz="1100">
                <a:latin typeface="Times New Roman" pitchFamily="18" charset="0"/>
              </a:endParaRPr>
            </a:p>
            <a:p>
              <a:pPr algn="r"/>
              <a:r>
                <a:rPr lang="es-ES" sz="1100">
                  <a:latin typeface="Calibri" pitchFamily="34" charset="0"/>
                </a:rPr>
                <a:t>                                                                                                                       </a:t>
              </a:r>
              <a:r>
                <a:rPr lang="es-ES" sz="1100" b="1">
                  <a:solidFill>
                    <a:srgbClr val="1F497D"/>
                  </a:solidFill>
                </a:rPr>
                <a:t>Construcción de </a:t>
              </a:r>
            </a:p>
            <a:p>
              <a:pPr algn="r"/>
              <a:r>
                <a:rPr lang="es-ES" sz="1100" b="1">
                  <a:solidFill>
                    <a:srgbClr val="1F497D"/>
                  </a:solidFill>
                </a:rPr>
                <a:t>Modalidades específicas de </a:t>
              </a:r>
            </a:p>
            <a:p>
              <a:pPr algn="r"/>
              <a:r>
                <a:rPr lang="es-ES" sz="1100" b="1">
                  <a:solidFill>
                    <a:srgbClr val="1F497D"/>
                  </a:solidFill>
                </a:rPr>
                <a:t>Trabajo vinculadas a la </a:t>
              </a:r>
            </a:p>
            <a:p>
              <a:pPr algn="r"/>
              <a:r>
                <a:rPr lang="es-ES" sz="1100" b="1">
                  <a:solidFill>
                    <a:srgbClr val="1F497D"/>
                  </a:solidFill>
                </a:rPr>
                <a:t>Producción, Apropiación </a:t>
              </a:r>
            </a:p>
            <a:p>
              <a:pPr algn="r"/>
              <a:r>
                <a:rPr lang="es-ES" sz="1100" b="1">
                  <a:solidFill>
                    <a:srgbClr val="1F497D"/>
                  </a:solidFill>
                </a:rPr>
                <a:t>Difusión de Conocimientos </a:t>
              </a:r>
            </a:p>
            <a:p>
              <a:endParaRPr lang="es-ES"/>
            </a:p>
          </p:txBody>
        </p:sp>
        <p:grpSp>
          <p:nvGrpSpPr>
            <p:cNvPr id="18437" name="Group 8"/>
            <p:cNvGrpSpPr>
              <a:grpSpLocks/>
            </p:cNvGrpSpPr>
            <p:nvPr/>
          </p:nvGrpSpPr>
          <p:grpSpPr bwMode="auto">
            <a:xfrm>
              <a:off x="2790" y="7230"/>
              <a:ext cx="6495" cy="4380"/>
              <a:chOff x="2565" y="6990"/>
              <a:chExt cx="7305" cy="4605"/>
            </a:xfrm>
          </p:grpSpPr>
          <p:sp>
            <p:nvSpPr>
              <p:cNvPr id="18438" name="AutoShape 9"/>
              <p:cNvSpPr>
                <a:spLocks noChangeArrowheads="1"/>
              </p:cNvSpPr>
              <p:nvPr/>
            </p:nvSpPr>
            <p:spPr bwMode="auto">
              <a:xfrm>
                <a:off x="4875" y="6990"/>
                <a:ext cx="2835" cy="4605"/>
              </a:xfrm>
              <a:prstGeom prst="roundRect">
                <a:avLst>
                  <a:gd name="adj" fmla="val 16667"/>
                </a:avLst>
              </a:prstGeom>
              <a:solidFill>
                <a:srgbClr val="DDDDD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endParaRPr lang="es-ES" sz="1400" b="1">
                  <a:solidFill>
                    <a:srgbClr val="1F497D"/>
                  </a:solidFill>
                  <a:latin typeface="Times New Roman" pitchFamily="18" charset="0"/>
                </a:endParaRPr>
              </a:p>
              <a:p>
                <a:pPr algn="ctr">
                  <a:spcAft>
                    <a:spcPts val="1000"/>
                  </a:spcAft>
                </a:pPr>
                <a:endParaRPr lang="es-ES" sz="1400" b="1">
                  <a:solidFill>
                    <a:srgbClr val="1F497D"/>
                  </a:solidFill>
                  <a:latin typeface="Times New Roman" pitchFamily="18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es-ES" sz="1400" b="1">
                    <a:solidFill>
                      <a:srgbClr val="1F497D"/>
                    </a:solidFill>
                    <a:latin typeface="Calibri" pitchFamily="34" charset="0"/>
                  </a:rPr>
                  <a:t>La Formación </a:t>
                </a:r>
                <a:endParaRPr lang="es-ES" sz="1400" b="1">
                  <a:solidFill>
                    <a:srgbClr val="1F497D"/>
                  </a:solidFill>
                  <a:latin typeface="Times New Roman" pitchFamily="18" charset="0"/>
                </a:endParaRPr>
              </a:p>
              <a:p>
                <a:pPr algn="ctr">
                  <a:spcAft>
                    <a:spcPts val="1000"/>
                  </a:spcAft>
                </a:pPr>
                <a:r>
                  <a:rPr lang="es-ES" sz="1400" b="1">
                    <a:solidFill>
                      <a:srgbClr val="1F497D"/>
                    </a:solidFill>
                    <a:latin typeface="Calibri" pitchFamily="34" charset="0"/>
                  </a:rPr>
                  <a:t>en la</a:t>
                </a:r>
              </a:p>
              <a:p>
                <a:pPr algn="ctr">
                  <a:spcAft>
                    <a:spcPts val="1000"/>
                  </a:spcAft>
                </a:pPr>
                <a:r>
                  <a:rPr lang="es-ES" sz="1400" b="1">
                    <a:solidFill>
                      <a:srgbClr val="1F497D"/>
                    </a:solidFill>
                    <a:latin typeface="Calibri" pitchFamily="34" charset="0"/>
                  </a:rPr>
                  <a:t>Práctica Docente</a:t>
                </a:r>
                <a:r>
                  <a:rPr lang="es-ES" sz="1100">
                    <a:latin typeface="Calibri" pitchFamily="34" charset="0"/>
                  </a:rPr>
                  <a:t> </a:t>
                </a:r>
                <a:endParaRPr lang="es-ES"/>
              </a:p>
            </p:txBody>
          </p:sp>
          <p:sp>
            <p:nvSpPr>
              <p:cNvPr id="18439" name="AutoShape 10"/>
              <p:cNvSpPr>
                <a:spLocks noChangeArrowheads="1"/>
              </p:cNvSpPr>
              <p:nvPr/>
            </p:nvSpPr>
            <p:spPr bwMode="auto">
              <a:xfrm>
                <a:off x="2565" y="7740"/>
                <a:ext cx="1995" cy="2790"/>
              </a:xfrm>
              <a:prstGeom prst="curvedRightArrow">
                <a:avLst>
                  <a:gd name="adj1" fmla="val 27970"/>
                  <a:gd name="adj2" fmla="val 55940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  <p:sp>
            <p:nvSpPr>
              <p:cNvPr id="18440" name="AutoShape 11"/>
              <p:cNvSpPr>
                <a:spLocks noChangeArrowheads="1"/>
              </p:cNvSpPr>
              <p:nvPr/>
            </p:nvSpPr>
            <p:spPr bwMode="auto">
              <a:xfrm rot="10800000">
                <a:off x="7860" y="7560"/>
                <a:ext cx="2010" cy="2790"/>
              </a:xfrm>
              <a:prstGeom prst="curvedRightArrow">
                <a:avLst>
                  <a:gd name="adj1" fmla="val 27761"/>
                  <a:gd name="adj2" fmla="val 55522"/>
                  <a:gd name="adj3" fmla="val 3333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AR"/>
              </a:p>
            </p:txBody>
          </p:sp>
        </p:grpSp>
      </p:grpSp>
      <p:sp>
        <p:nvSpPr>
          <p:cNvPr id="18434" name="12 CuadroTexto"/>
          <p:cNvSpPr txBox="1">
            <a:spLocks noChangeArrowheads="1"/>
          </p:cNvSpPr>
          <p:nvPr/>
        </p:nvSpPr>
        <p:spPr bwMode="auto">
          <a:xfrm>
            <a:off x="1571625" y="1571625"/>
            <a:ext cx="6500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4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LÓGICA  Y DINÁMICA</a:t>
            </a:r>
          </a:p>
          <a:p>
            <a:pPr algn="ctr"/>
            <a:r>
              <a:rPr lang="es-ES" sz="24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DEL DESARROLLO CURRICULAR</a:t>
            </a:r>
          </a:p>
        </p:txBody>
      </p:sp>
      <p:pic>
        <p:nvPicPr>
          <p:cNvPr id="18435" name="Imagen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123825"/>
            <a:ext cx="28082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es-ES" sz="3600" b="1" dirty="0" smtClean="0">
                <a:solidFill>
                  <a:srgbClr val="6600CC"/>
                </a:solidFill>
              </a:rPr>
              <a:t>G</a:t>
            </a:r>
            <a:r>
              <a:rPr lang="es-ES" sz="2400" b="1" dirty="0" smtClean="0">
                <a:solidFill>
                  <a:srgbClr val="6600CC"/>
                </a:solidFill>
              </a:rPr>
              <a:t>ESTIÓN </a:t>
            </a:r>
            <a:r>
              <a:rPr lang="es-ES" sz="3600" b="1" dirty="0" smtClean="0">
                <a:solidFill>
                  <a:srgbClr val="6600CC"/>
                </a:solidFill>
              </a:rPr>
              <a:t>C</a:t>
            </a:r>
            <a:r>
              <a:rPr lang="es-ES" sz="2400" b="1" dirty="0" smtClean="0">
                <a:solidFill>
                  <a:srgbClr val="6600CC"/>
                </a:solidFill>
              </a:rPr>
              <a:t>URRICULAR</a:t>
            </a:r>
          </a:p>
          <a:p>
            <a:pPr>
              <a:buFont typeface="Wingdings 2" pitchFamily="18" charset="2"/>
              <a:buNone/>
              <a:defRPr/>
            </a:pPr>
            <a:r>
              <a:rPr lang="es-ES" sz="2400" b="1" dirty="0" smtClean="0">
                <a:solidFill>
                  <a:srgbClr val="6600CC"/>
                </a:solidFill>
              </a:rPr>
              <a:t>Criterios básicos:</a:t>
            </a:r>
          </a:p>
          <a:p>
            <a:pPr lvl="3">
              <a:buFont typeface="Wingdings 2" pitchFamily="18" charset="2"/>
              <a:buNone/>
              <a:defRPr/>
            </a:pPr>
            <a:r>
              <a:rPr lang="es-AR" sz="2400" b="1" dirty="0" smtClean="0">
                <a:solidFill>
                  <a:schemeClr val="accent4">
                    <a:lumMod val="75000"/>
                  </a:schemeClr>
                </a:solidFill>
              </a:rPr>
              <a:t>Articulación – integración.</a:t>
            </a:r>
          </a:p>
          <a:p>
            <a:pPr lvl="3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es-AR" sz="2400" b="1" dirty="0" smtClean="0">
                <a:solidFill>
                  <a:schemeClr val="accent4">
                    <a:lumMod val="75000"/>
                  </a:schemeClr>
                </a:solidFill>
              </a:rPr>
              <a:t>Apertura – innovación.</a:t>
            </a:r>
          </a:p>
          <a:p>
            <a:pPr lvl="3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es-AR" sz="2400" b="1" dirty="0" smtClean="0">
                <a:solidFill>
                  <a:schemeClr val="accent4">
                    <a:lumMod val="75000"/>
                  </a:schemeClr>
                </a:solidFill>
              </a:rPr>
              <a:t>Flexibilidad – adaptabilidad.</a:t>
            </a:r>
          </a:p>
          <a:p>
            <a:pPr lvl="3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es-AR" sz="2400" b="1" dirty="0" smtClean="0">
                <a:solidFill>
                  <a:schemeClr val="accent4">
                    <a:lumMod val="75000"/>
                  </a:schemeClr>
                </a:solidFill>
              </a:rPr>
              <a:t>Producción y circulación de conocimientos.</a:t>
            </a:r>
            <a:endParaRPr lang="es-ES_tradnl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Font typeface="Wingdings 2" pitchFamily="18" charset="2"/>
              <a:buNone/>
              <a:defRPr/>
            </a:pPr>
            <a:r>
              <a:rPr lang="es-ES" sz="2400" b="1" dirty="0" smtClean="0">
                <a:solidFill>
                  <a:srgbClr val="6600CC"/>
                </a:solidFill>
              </a:rPr>
              <a:t>Evaluación curricular</a:t>
            </a:r>
          </a:p>
          <a:p>
            <a:pPr lvl="3">
              <a:buFont typeface="Wingdings 2" pitchFamily="18" charset="2"/>
              <a:buNone/>
              <a:defRPr/>
            </a:pPr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Permitirse aprender...</a:t>
            </a:r>
          </a:p>
          <a:p>
            <a:pPr marL="1114425" lvl="2" indent="-457200">
              <a:buFont typeface="Wingdings 2" pitchFamily="18" charset="2"/>
              <a:buNone/>
              <a:defRPr/>
            </a:pPr>
            <a:endParaRPr lang="es-ES" b="1" dirty="0">
              <a:solidFill>
                <a:srgbClr val="6600CC"/>
              </a:solidFill>
            </a:endParaRPr>
          </a:p>
        </p:txBody>
      </p:sp>
      <p:pic>
        <p:nvPicPr>
          <p:cNvPr id="1945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939008">
            <a:off x="5927725" y="4465638"/>
            <a:ext cx="25193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Imagen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23825"/>
            <a:ext cx="30241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835</TotalTime>
  <Words>408</Words>
  <Application>Microsoft Office PowerPoint</Application>
  <PresentationFormat>Presentación en pantalla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Solsticio</vt:lpstr>
      <vt:lpstr>CICLO DE GESTIÓN Y DESARROLLO CURRICULAR DE PROFESORADOS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 GESTIÓN Y DESARROLLO CURRICULAR SEGUNDO AÑO</dc:title>
  <dc:creator>almarty2009</dc:creator>
  <cp:lastModifiedBy>Alejandra</cp:lastModifiedBy>
  <cp:revision>28</cp:revision>
  <dcterms:created xsi:type="dcterms:W3CDTF">2010-04-04T13:44:18Z</dcterms:created>
  <dcterms:modified xsi:type="dcterms:W3CDTF">2013-08-21T13:30:53Z</dcterms:modified>
</cp:coreProperties>
</file>